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295" r:id="rId4"/>
    <p:sldId id="270" r:id="rId5"/>
    <p:sldId id="272" r:id="rId6"/>
    <p:sldId id="274" r:id="rId7"/>
    <p:sldId id="280" r:id="rId8"/>
    <p:sldId id="275" r:id="rId9"/>
    <p:sldId id="287" r:id="rId10"/>
    <p:sldId id="281" r:id="rId11"/>
    <p:sldId id="276" r:id="rId12"/>
    <p:sldId id="277" r:id="rId13"/>
    <p:sldId id="278" r:id="rId14"/>
    <p:sldId id="261" r:id="rId15"/>
    <p:sldId id="262" r:id="rId16"/>
    <p:sldId id="266" r:id="rId17"/>
    <p:sldId id="267" r:id="rId18"/>
    <p:sldId id="264" r:id="rId19"/>
    <p:sldId id="268" r:id="rId20"/>
    <p:sldId id="271" r:id="rId21"/>
    <p:sldId id="273" r:id="rId22"/>
    <p:sldId id="269" r:id="rId23"/>
    <p:sldId id="288" r:id="rId24"/>
    <p:sldId id="289" r:id="rId25"/>
    <p:sldId id="290" r:id="rId26"/>
    <p:sldId id="296" r:id="rId27"/>
    <p:sldId id="291" r:id="rId28"/>
    <p:sldId id="292" r:id="rId29"/>
    <p:sldId id="293" r:id="rId30"/>
    <p:sldId id="294" r:id="rId31"/>
    <p:sldId id="297" r:id="rId3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3CE"/>
    <a:srgbClr val="FFFFFF"/>
    <a:srgbClr val="FBE5D6"/>
    <a:srgbClr val="FF2F2F"/>
    <a:srgbClr val="DA0000"/>
    <a:srgbClr val="FEC2C2"/>
    <a:srgbClr val="FECECE"/>
    <a:srgbClr val="FFCCCC"/>
    <a:srgbClr val="FF9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9822" autoAdjust="0"/>
  </p:normalViewPr>
  <p:slideViewPr>
    <p:cSldViewPr snapToGrid="0">
      <p:cViewPr>
        <p:scale>
          <a:sx n="100" d="100"/>
          <a:sy n="100" d="100"/>
        </p:scale>
        <p:origin x="-456" y="1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Sheet1!$A$2:$A$11</c:f>
              <c:strCache>
                <c:ptCount val="10"/>
                <c:pt idx="0">
                  <c:v>Apr'18</c:v>
                </c:pt>
                <c:pt idx="1">
                  <c:v>May'18</c:v>
                </c:pt>
                <c:pt idx="2">
                  <c:v>Jun'18</c:v>
                </c:pt>
                <c:pt idx="3">
                  <c:v>Jul'18</c:v>
                </c:pt>
                <c:pt idx="4">
                  <c:v>Aug'18</c:v>
                </c:pt>
                <c:pt idx="5">
                  <c:v>Sept'18</c:v>
                </c:pt>
                <c:pt idx="6">
                  <c:v>Oct'18</c:v>
                </c:pt>
                <c:pt idx="7">
                  <c:v>Nov'18</c:v>
                </c:pt>
                <c:pt idx="8">
                  <c:v>Dec'18</c:v>
                </c:pt>
                <c:pt idx="9">
                  <c:v>Jan'19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</c:v>
                </c:pt>
                <c:pt idx="1">
                  <c:v>17</c:v>
                </c:pt>
                <c:pt idx="2">
                  <c:v>14</c:v>
                </c:pt>
                <c:pt idx="3">
                  <c:v>13</c:v>
                </c:pt>
                <c:pt idx="4">
                  <c:v>24</c:v>
                </c:pt>
                <c:pt idx="5">
                  <c:v>11</c:v>
                </c:pt>
                <c:pt idx="6">
                  <c:v>19</c:v>
                </c:pt>
                <c:pt idx="7">
                  <c:v>12</c:v>
                </c:pt>
                <c:pt idx="8">
                  <c:v>3</c:v>
                </c:pt>
                <c:pt idx="9">
                  <c:v>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31735808"/>
        <c:axId val="31737344"/>
      </c:barChart>
      <c:catAx>
        <c:axId val="3173580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31737344"/>
        <c:crosses val="autoZero"/>
        <c:auto val="1"/>
        <c:lblAlgn val="ctr"/>
        <c:lblOffset val="100"/>
        <c:noMultiLvlLbl val="0"/>
      </c:catAx>
      <c:valAx>
        <c:axId val="31737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317358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FYE 2018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Rank 1-3</c:v>
                </c:pt>
                <c:pt idx="1">
                  <c:v>Rank 4-8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_(* #,##0_);_(* \(#,##0\);_(* "-"??_);_(@_)</c:formatCode>
                <c:ptCount val="3"/>
                <c:pt idx="0">
                  <c:v>38</c:v>
                </c:pt>
                <c:pt idx="1">
                  <c:v>36</c:v>
                </c:pt>
                <c:pt idx="2">
                  <c:v>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59A-406C-BC50-133F881578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2019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Rank 1-3</c:v>
                </c:pt>
                <c:pt idx="1">
                  <c:v>Rank 4-8</c:v>
                </c:pt>
                <c:pt idx="2">
                  <c:v>Others</c:v>
                </c:pt>
              </c:strCache>
            </c:strRef>
          </c:cat>
          <c:val>
            <c:numRef>
              <c:f>Sheet1!$C$2:$C$4</c:f>
              <c:numCache>
                <c:formatCode>_(* #,##0_);_(* \(#,##0\);_(* "-"??_);_(@_)</c:formatCode>
                <c:ptCount val="3"/>
                <c:pt idx="0">
                  <c:v>28</c:v>
                </c:pt>
                <c:pt idx="1">
                  <c:v>16</c:v>
                </c:pt>
                <c:pt idx="2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59A-406C-BC50-133F88157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6668288"/>
        <c:axId val="116669824"/>
      </c:barChart>
      <c:catAx>
        <c:axId val="116668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6669824"/>
        <c:crosses val="autoZero"/>
        <c:auto val="1"/>
        <c:lblAlgn val="ctr"/>
        <c:lblOffset val="100"/>
        <c:noMultiLvlLbl val="0"/>
      </c:catAx>
      <c:valAx>
        <c:axId val="116669824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one"/>
        <c:spPr>
          <a:ln>
            <a:noFill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1666828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63702359346643E-2"/>
          <c:y val="3.4261234267708829E-2"/>
          <c:w val="0.96007259528130673"/>
          <c:h val="0.9371877371758671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Rate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10"/>
            <c:spPr>
              <a:solidFill>
                <a:srgbClr val="FFC000"/>
              </a:solidFill>
              <a:ln>
                <a:solidFill>
                  <a:srgbClr val="FF0000"/>
                </a:solidFill>
              </a:ln>
            </c:spPr>
          </c:marker>
          <c:dLbls>
            <c:delete val="1"/>
          </c:dLbls>
          <c:xVal>
            <c:numRef>
              <c:f>Sheet1!$A$2:$A$22</c:f>
              <c:numCache>
                <c:formatCode>0.00</c:formatCode>
                <c:ptCount val="21"/>
                <c:pt idx="0">
                  <c:v>86</c:v>
                </c:pt>
                <c:pt idx="1">
                  <c:v>50</c:v>
                </c:pt>
                <c:pt idx="2">
                  <c:v>70</c:v>
                </c:pt>
                <c:pt idx="3">
                  <c:v>90</c:v>
                </c:pt>
                <c:pt idx="4">
                  <c:v>77.7</c:v>
                </c:pt>
                <c:pt idx="5">
                  <c:v>87</c:v>
                </c:pt>
                <c:pt idx="6">
                  <c:v>80</c:v>
                </c:pt>
                <c:pt idx="7">
                  <c:v>97</c:v>
                </c:pt>
                <c:pt idx="8">
                  <c:v>84</c:v>
                </c:pt>
                <c:pt idx="9">
                  <c:v>86</c:v>
                </c:pt>
                <c:pt idx="10">
                  <c:v>90</c:v>
                </c:pt>
                <c:pt idx="11">
                  <c:v>82</c:v>
                </c:pt>
                <c:pt idx="12">
                  <c:v>85</c:v>
                </c:pt>
                <c:pt idx="13">
                  <c:v>95</c:v>
                </c:pt>
                <c:pt idx="14">
                  <c:v>98</c:v>
                </c:pt>
                <c:pt idx="15">
                  <c:v>98</c:v>
                </c:pt>
                <c:pt idx="16">
                  <c:v>98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</c:numCache>
            </c:numRef>
          </c:xVal>
          <c:yVal>
            <c:numRef>
              <c:f>Sheet1!$B$2:$B$22</c:f>
              <c:numCache>
                <c:formatCode>0.00</c:formatCode>
                <c:ptCount val="21"/>
                <c:pt idx="0">
                  <c:v>7.99</c:v>
                </c:pt>
                <c:pt idx="1">
                  <c:v>10</c:v>
                </c:pt>
                <c:pt idx="2">
                  <c:v>7.99</c:v>
                </c:pt>
                <c:pt idx="3">
                  <c:v>8.5</c:v>
                </c:pt>
                <c:pt idx="4">
                  <c:v>11.7</c:v>
                </c:pt>
                <c:pt idx="5">
                  <c:v>5.99</c:v>
                </c:pt>
                <c:pt idx="6">
                  <c:v>5.99</c:v>
                </c:pt>
                <c:pt idx="7">
                  <c:v>4.9000000000000004</c:v>
                </c:pt>
                <c:pt idx="8">
                  <c:v>4.68</c:v>
                </c:pt>
                <c:pt idx="9">
                  <c:v>4.99</c:v>
                </c:pt>
                <c:pt idx="10">
                  <c:v>5.5</c:v>
                </c:pt>
                <c:pt idx="11">
                  <c:v>6.25</c:v>
                </c:pt>
                <c:pt idx="12">
                  <c:v>6.95</c:v>
                </c:pt>
                <c:pt idx="13">
                  <c:v>4.99</c:v>
                </c:pt>
                <c:pt idx="14">
                  <c:v>3.99</c:v>
                </c:pt>
                <c:pt idx="15">
                  <c:v>4.1500000000000004</c:v>
                </c:pt>
                <c:pt idx="16">
                  <c:v>4.5</c:v>
                </c:pt>
                <c:pt idx="17">
                  <c:v>3.57</c:v>
                </c:pt>
                <c:pt idx="18">
                  <c:v>4.5</c:v>
                </c:pt>
                <c:pt idx="19">
                  <c:v>7.5</c:v>
                </c:pt>
                <c:pt idx="20">
                  <c:v>6.5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1087744"/>
        <c:axId val="41089664"/>
      </c:scatterChart>
      <c:valAx>
        <c:axId val="41087744"/>
        <c:scaling>
          <c:orientation val="minMax"/>
          <c:max val="105"/>
          <c:min val="49"/>
        </c:scaling>
        <c:delete val="0"/>
        <c:axPos val="b"/>
        <c:numFmt formatCode="0.00" sourceLinked="1"/>
        <c:majorTickMark val="none"/>
        <c:minorTickMark val="none"/>
        <c:tickLblPos val="none"/>
        <c:spPr>
          <a:ln>
            <a:noFill/>
          </a:ln>
        </c:spPr>
        <c:crossAx val="41089664"/>
        <c:crosses val="autoZero"/>
        <c:crossBetween val="midCat"/>
      </c:valAx>
      <c:valAx>
        <c:axId val="41089664"/>
        <c:scaling>
          <c:orientation val="minMax"/>
          <c:max val="11.8"/>
          <c:min val="3.3"/>
        </c:scaling>
        <c:delete val="0"/>
        <c:axPos val="l"/>
        <c:numFmt formatCode="0.00" sourceLinked="1"/>
        <c:majorTickMark val="none"/>
        <c:minorTickMark val="none"/>
        <c:tickLblPos val="none"/>
        <c:spPr>
          <a:ln>
            <a:noFill/>
          </a:ln>
        </c:spPr>
        <c:crossAx val="4108774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63702359346643E-2"/>
          <c:y val="3.4261234267708829E-2"/>
          <c:w val="0.96007259528130673"/>
          <c:h val="0.9371877371758671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TAT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10"/>
            <c:spPr>
              <a:solidFill>
                <a:srgbClr val="FFC000"/>
              </a:solidFill>
              <a:ln>
                <a:solidFill>
                  <a:srgbClr val="FF0000"/>
                </a:solidFill>
              </a:ln>
            </c:spPr>
          </c:marker>
          <c:dLbls>
            <c:delete val="1"/>
          </c:dLbls>
          <c:xVal>
            <c:numRef>
              <c:f>Sheet1!$A$2:$A$22</c:f>
              <c:numCache>
                <c:formatCode>0.00</c:formatCode>
                <c:ptCount val="21"/>
                <c:pt idx="0">
                  <c:v>8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9</c:v>
                </c:pt>
                <c:pt idx="5">
                  <c:v>6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4.5</c:v>
                </c:pt>
                <c:pt idx="10">
                  <c:v>4</c:v>
                </c:pt>
                <c:pt idx="11">
                  <c:v>3</c:v>
                </c:pt>
                <c:pt idx="12">
                  <c:v>2.5</c:v>
                </c:pt>
                <c:pt idx="13">
                  <c:v>2.5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xVal>
          <c:yVal>
            <c:numRef>
              <c:f>Sheet1!$B$2:$B$22</c:f>
              <c:numCache>
                <c:formatCode>0.00</c:formatCode>
                <c:ptCount val="21"/>
                <c:pt idx="0">
                  <c:v>2</c:v>
                </c:pt>
                <c:pt idx="1">
                  <c:v>10</c:v>
                </c:pt>
                <c:pt idx="2">
                  <c:v>14</c:v>
                </c:pt>
                <c:pt idx="3">
                  <c:v>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14</c:v>
                </c:pt>
                <c:pt idx="9">
                  <c:v>14</c:v>
                </c:pt>
                <c:pt idx="10">
                  <c:v>7</c:v>
                </c:pt>
                <c:pt idx="11">
                  <c:v>3</c:v>
                </c:pt>
                <c:pt idx="12">
                  <c:v>6</c:v>
                </c:pt>
                <c:pt idx="13">
                  <c:v>30</c:v>
                </c:pt>
                <c:pt idx="14">
                  <c:v>14</c:v>
                </c:pt>
                <c:pt idx="15">
                  <c:v>3</c:v>
                </c:pt>
                <c:pt idx="16">
                  <c:v>4</c:v>
                </c:pt>
                <c:pt idx="17">
                  <c:v>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1212544"/>
        <c:axId val="41218816"/>
      </c:scatterChart>
      <c:valAx>
        <c:axId val="41212544"/>
        <c:scaling>
          <c:orientation val="minMax"/>
          <c:max val="20.5"/>
        </c:scaling>
        <c:delete val="0"/>
        <c:axPos val="b"/>
        <c:numFmt formatCode="0.00" sourceLinked="1"/>
        <c:majorTickMark val="none"/>
        <c:minorTickMark val="none"/>
        <c:tickLblPos val="none"/>
        <c:spPr>
          <a:ln>
            <a:noFill/>
          </a:ln>
        </c:spPr>
        <c:crossAx val="41218816"/>
        <c:crosses val="autoZero"/>
        <c:crossBetween val="midCat"/>
      </c:valAx>
      <c:valAx>
        <c:axId val="41218816"/>
        <c:scaling>
          <c:orientation val="minMax"/>
          <c:max val="31"/>
        </c:scaling>
        <c:delete val="0"/>
        <c:axPos val="l"/>
        <c:numFmt formatCode="0.00" sourceLinked="1"/>
        <c:majorTickMark val="none"/>
        <c:minorTickMark val="none"/>
        <c:tickLblPos val="none"/>
        <c:spPr>
          <a:ln>
            <a:noFill/>
          </a:ln>
        </c:spPr>
        <c:crossAx val="4121254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Budget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5573017772491943E-3"/>
                  <c:y val="-1.394170009152674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69E-4241-BA01-E596A10BB1CD}"/>
                </c:ext>
              </c:extLst>
            </c:dLbl>
            <c:dLbl>
              <c:idx val="2"/>
              <c:layout>
                <c:manualLayout>
                  <c:x val="-1.5573017772491943E-3"/>
                  <c:y val="-3.13688252059351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9E-4241-BA01-E596A10BB1CD}"/>
                </c:ext>
              </c:extLst>
            </c:dLbl>
            <c:dLbl>
              <c:idx val="3"/>
              <c:layout>
                <c:manualLayout>
                  <c:x val="-1.2458414217993555E-2"/>
                  <c:y val="-3.485425022881709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4.799604077482017E-2"/>
                      <c:h val="7.002218870969291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E69E-4241-BA01-E596A10BB1CD}"/>
                </c:ext>
              </c:extLst>
            </c:dLbl>
            <c:dLbl>
              <c:idx val="4"/>
              <c:layout>
                <c:manualLayout>
                  <c:x val="-9.3438106634951661E-3"/>
                  <c:y val="2.09125501372900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9E-4241-BA01-E596A10BB1CD}"/>
                </c:ext>
              </c:extLst>
            </c:dLbl>
            <c:dLbl>
              <c:idx val="6"/>
              <c:layout>
                <c:manualLayout>
                  <c:x val="-6.229207108996834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69E-4241-BA01-E596A10BB1CD}"/>
                </c:ext>
              </c:extLst>
            </c:dLbl>
            <c:dLbl>
              <c:idx val="8"/>
              <c:layout>
                <c:manualLayout>
                  <c:x val="6.2292071089967774E-3"/>
                  <c:y val="1.04562750686450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69E-4241-BA01-E596A10BB1CD}"/>
                </c:ext>
              </c:extLst>
            </c:dLbl>
            <c:dLbl>
              <c:idx val="9"/>
              <c:layout>
                <c:manualLayout>
                  <c:x val="-6.2292071089968919E-3"/>
                  <c:y val="-2.43979751601717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69E-4241-BA01-E596A10BB1CD}"/>
                </c:ext>
              </c:extLst>
            </c:dLbl>
            <c:dLbl>
              <c:idx val="10"/>
              <c:layout>
                <c:manualLayout>
                  <c:x val="-7.7865088862460862E-3"/>
                  <c:y val="1.39417000915267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mmm\-yy</c:formatCode>
                <c:ptCount val="12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  <c:pt idx="6">
                  <c:v>43374</c:v>
                </c:pt>
                <c:pt idx="7">
                  <c:v>43405</c:v>
                </c:pt>
                <c:pt idx="8">
                  <c:v>43435</c:v>
                </c:pt>
                <c:pt idx="9">
                  <c:v>43466</c:v>
                </c:pt>
                <c:pt idx="10">
                  <c:v>43497</c:v>
                </c:pt>
                <c:pt idx="11">
                  <c:v>43525</c:v>
                </c:pt>
              </c:numCache>
            </c:numRef>
          </c:cat>
          <c:val>
            <c:numRef>
              <c:f>Sheet1!$B$2:$B$13</c:f>
              <c:numCache>
                <c:formatCode>#,##0.0</c:formatCode>
                <c:ptCount val="12"/>
                <c:pt idx="0">
                  <c:v>25.684000000000001</c:v>
                </c:pt>
                <c:pt idx="1">
                  <c:v>24.332000000000001</c:v>
                </c:pt>
                <c:pt idx="2">
                  <c:v>27.838000000000001</c:v>
                </c:pt>
                <c:pt idx="3">
                  <c:v>23.015000000000001</c:v>
                </c:pt>
                <c:pt idx="4">
                  <c:v>30.922999999999998</c:v>
                </c:pt>
                <c:pt idx="5">
                  <c:v>30.509</c:v>
                </c:pt>
                <c:pt idx="6">
                  <c:v>30.413</c:v>
                </c:pt>
                <c:pt idx="7">
                  <c:v>31.893999999999998</c:v>
                </c:pt>
                <c:pt idx="8">
                  <c:v>27.225999999999999</c:v>
                </c:pt>
                <c:pt idx="9">
                  <c:v>25.423999999999999</c:v>
                </c:pt>
                <c:pt idx="10">
                  <c:v>19.884</c:v>
                </c:pt>
                <c:pt idx="11">
                  <c:v>32.857999999999997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9E-4241-BA01-E596A10BB1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7865088862459648E-3"/>
                  <c:y val="1.39417000915266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9E-4241-BA01-E596A10BB1CD}"/>
                </c:ext>
              </c:extLst>
            </c:dLbl>
            <c:dLbl>
              <c:idx val="1"/>
              <c:layout>
                <c:manualLayout>
                  <c:x val="9.3438106634951661E-3"/>
                  <c:y val="6.970850045763356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9E-4241-BA01-E596A10BB1CD}"/>
                </c:ext>
              </c:extLst>
            </c:dLbl>
            <c:dLbl>
              <c:idx val="2"/>
              <c:layout>
                <c:manualLayout>
                  <c:x val="9.3438106634951383E-3"/>
                  <c:y val="1.04562750686450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69E-4241-BA01-E596A10BB1CD}"/>
                </c:ext>
              </c:extLst>
            </c:dLbl>
            <c:dLbl>
              <c:idx val="4"/>
              <c:layout>
                <c:manualLayout>
                  <c:x val="-4.671905331747583E-3"/>
                  <c:y val="-2.78834001830534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69E-4241-BA01-E596A10BB1CD}"/>
                </c:ext>
              </c:extLst>
            </c:dLbl>
            <c:dLbl>
              <c:idx val="5"/>
              <c:layout>
                <c:manualLayout>
                  <c:x val="1.090111244074436E-2"/>
                  <c:y val="3.48542502288164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69E-4241-BA01-E596A10BB1CD}"/>
                </c:ext>
              </c:extLst>
            </c:dLbl>
            <c:dLbl>
              <c:idx val="6"/>
              <c:layout>
                <c:manualLayout>
                  <c:x val="-4.671905331747583E-3"/>
                  <c:y val="-4.18251002745801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69E-4241-BA01-E596A10BB1CD}"/>
                </c:ext>
              </c:extLst>
            </c:dLbl>
            <c:dLbl>
              <c:idx val="7"/>
              <c:layout>
                <c:manualLayout>
                  <c:x val="9.3438106634951661E-3"/>
                  <c:y val="3.485425022881662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69E-4241-BA01-E596A10BB1CD}"/>
                </c:ext>
              </c:extLst>
            </c:dLbl>
            <c:dLbl>
              <c:idx val="8"/>
              <c:layout>
                <c:manualLayout>
                  <c:x val="9.3438106634951661E-3"/>
                  <c:y val="3.48542502288164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69E-4241-BA01-E596A10BB1CD}"/>
                </c:ext>
              </c:extLst>
            </c:dLbl>
            <c:dLbl>
              <c:idx val="9"/>
              <c:layout>
                <c:manualLayout>
                  <c:x val="1.090111244074436E-2"/>
                  <c:y val="1.394170009152674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69E-4241-BA01-E596A10BB1CD}"/>
                </c:ext>
              </c:extLst>
            </c:dLbl>
            <c:dLbl>
              <c:idx val="10"/>
              <c:layout>
                <c:manualLayout>
                  <c:x val="6.2292071089967774E-3"/>
                  <c:y val="-1.2779744117871566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69E-4241-BA01-E596A10BB1CD}"/>
                </c:ext>
              </c:extLst>
            </c:dLbl>
            <c:dLbl>
              <c:idx val="11"/>
              <c:layout>
                <c:manualLayout>
                  <c:x val="6.2292071089966638E-3"/>
                  <c:y val="-1.2779744117871566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mmm\-yy</c:formatCode>
                <c:ptCount val="12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  <c:pt idx="6">
                  <c:v>43374</c:v>
                </c:pt>
                <c:pt idx="7">
                  <c:v>43405</c:v>
                </c:pt>
                <c:pt idx="8">
                  <c:v>43435</c:v>
                </c:pt>
                <c:pt idx="9">
                  <c:v>43466</c:v>
                </c:pt>
                <c:pt idx="10">
                  <c:v>43497</c:v>
                </c:pt>
                <c:pt idx="11">
                  <c:v>43525</c:v>
                </c:pt>
              </c:numCache>
            </c:numRef>
          </c:cat>
          <c:val>
            <c:numRef>
              <c:f>Sheet1!$C$2:$C$13</c:f>
              <c:numCache>
                <c:formatCode>#,##0.0</c:formatCode>
                <c:ptCount val="12"/>
                <c:pt idx="0">
                  <c:v>24.8218</c:v>
                </c:pt>
                <c:pt idx="1">
                  <c:v>22.0395</c:v>
                </c:pt>
                <c:pt idx="2">
                  <c:v>27.210799999999999</c:v>
                </c:pt>
                <c:pt idx="3">
                  <c:v>26.0336</c:v>
                </c:pt>
                <c:pt idx="4">
                  <c:v>31.018699999999999</c:v>
                </c:pt>
                <c:pt idx="5">
                  <c:v>25.140499999999999</c:v>
                </c:pt>
                <c:pt idx="6">
                  <c:v>30.7315</c:v>
                </c:pt>
                <c:pt idx="7">
                  <c:v>27.6111</c:v>
                </c:pt>
                <c:pt idx="8">
                  <c:v>21.421600000000002</c:v>
                </c:pt>
                <c:pt idx="9">
                  <c:v>25.335999999999999</c:v>
                </c:pt>
                <c:pt idx="10">
                  <c:v>0.1216</c:v>
                </c:pt>
                <c:pt idx="1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9E-4241-BA01-E596A10BB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835648"/>
        <c:axId val="115837184"/>
      </c:barChart>
      <c:dateAx>
        <c:axId val="115835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37184"/>
        <c:crosses val="autoZero"/>
        <c:auto val="1"/>
        <c:lblOffset val="100"/>
        <c:baseTimeUnit val="months"/>
      </c:dateAx>
      <c:valAx>
        <c:axId val="115837184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11583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Rank 1-3</c:v>
                </c:pt>
              </c:strCache>
            </c:strRef>
          </c:tx>
          <c:spPr>
            <a:solidFill>
              <a:srgbClr val="DA0000"/>
            </a:solidFill>
          </c:spPr>
          <c:invertIfNegative val="0"/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FYE 2019</c:v>
                </c:pt>
                <c:pt idx="1">
                  <c:v>YTD 2019</c:v>
                </c:pt>
              </c:strCache>
            </c:strRef>
          </c:cat>
          <c:val>
            <c:numRef>
              <c:f>Sheet1!$B$2:$B$3</c:f>
              <c:numCache>
                <c:formatCode>0.0</c:formatCode>
                <c:ptCount val="2"/>
                <c:pt idx="0">
                  <c:v>168.72450000000001</c:v>
                </c:pt>
                <c:pt idx="1">
                  <c:v>136.14840000000001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Rank 4-8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FYE 2019</c:v>
                </c:pt>
                <c:pt idx="1">
                  <c:v>YTD 2019</c:v>
                </c:pt>
              </c:strCache>
            </c:strRef>
          </c:cat>
          <c:val>
            <c:numRef>
              <c:f>Sheet1!$C$2:$C$3</c:f>
              <c:numCache>
                <c:formatCode>0.0</c:formatCode>
                <c:ptCount val="2"/>
                <c:pt idx="0">
                  <c:v>79.614000000000004</c:v>
                </c:pt>
                <c:pt idx="1">
                  <c:v>72.782899999999998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FED3CE"/>
            </a:solidFill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FYE 2019</c:v>
                </c:pt>
                <c:pt idx="1">
                  <c:v>YTD 2019</c:v>
                </c:pt>
              </c:strCache>
            </c:strRef>
          </c:cat>
          <c:val>
            <c:numRef>
              <c:f>Sheet1!$D$2:$D$3</c:f>
              <c:numCache>
                <c:formatCode>0.0</c:formatCode>
                <c:ptCount val="2"/>
                <c:pt idx="0">
                  <c:v>64.551400000000001</c:v>
                </c:pt>
                <c:pt idx="1">
                  <c:v>52.433799999999998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15794304"/>
        <c:axId val="115795840"/>
      </c:barChart>
      <c:catAx>
        <c:axId val="115794304"/>
        <c:scaling>
          <c:orientation val="minMax"/>
        </c:scaling>
        <c:delete val="0"/>
        <c:axPos val="b"/>
        <c:majorTickMark val="none"/>
        <c:minorTickMark val="none"/>
        <c:tickLblPos val="nextTo"/>
        <c:crossAx val="115795840"/>
        <c:crosses val="autoZero"/>
        <c:auto val="1"/>
        <c:lblAlgn val="ctr"/>
        <c:lblOffset val="100"/>
        <c:noMultiLvlLbl val="0"/>
      </c:catAx>
      <c:valAx>
        <c:axId val="11579584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spPr>
          <a:ln>
            <a:noFill/>
          </a:ln>
        </c:spPr>
        <c:crossAx val="11579430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05562203721804E-2"/>
          <c:y val="6.0908960505967294E-2"/>
          <c:w val="0.81756307777275428"/>
          <c:h val="0.738718435359112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FYE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Muhibbah</c:v>
                </c:pt>
                <c:pt idx="1">
                  <c:v>Success Span</c:v>
                </c:pt>
                <c:pt idx="2">
                  <c:v>Aspire</c:v>
                </c:pt>
              </c:strCache>
            </c:strRef>
          </c:cat>
          <c:val>
            <c:numRef>
              <c:f>Sheet1!$B$2:$B$4</c:f>
              <c:numCache>
                <c:formatCode>#,##0.0</c:formatCode>
                <c:ptCount val="3"/>
                <c:pt idx="0">
                  <c:v>5.2</c:v>
                </c:pt>
                <c:pt idx="1">
                  <c:v>4.5</c:v>
                </c:pt>
                <c:pt idx="2">
                  <c:v>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9E-4241-BA01-E596A10BB1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Muhibbah</c:v>
                </c:pt>
                <c:pt idx="1">
                  <c:v>Success Span</c:v>
                </c:pt>
                <c:pt idx="2">
                  <c:v>Aspire</c:v>
                </c:pt>
              </c:strCache>
            </c:strRef>
          </c:cat>
          <c:val>
            <c:numRef>
              <c:f>Sheet1!$C$2:$C$4</c:f>
              <c:numCache>
                <c:formatCode>#,##0.0</c:formatCode>
                <c:ptCount val="3"/>
                <c:pt idx="0">
                  <c:v>5.2</c:v>
                </c:pt>
                <c:pt idx="1">
                  <c:v>4.5999999999999996</c:v>
                </c:pt>
                <c:pt idx="2">
                  <c:v>3.8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9E-4241-BA01-E596A10BB1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967872"/>
        <c:axId val="115969408"/>
      </c:barChart>
      <c:catAx>
        <c:axId val="11596787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69408"/>
        <c:crosses val="autoZero"/>
        <c:auto val="1"/>
        <c:lblAlgn val="ctr"/>
        <c:lblOffset val="100"/>
        <c:noMultiLvlLbl val="0"/>
      </c:catAx>
      <c:valAx>
        <c:axId val="115969408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115967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05562203721804E-2"/>
          <c:y val="6.0908960505967294E-2"/>
          <c:w val="0.81756307777275428"/>
          <c:h val="0.738718435359112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FYE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Myplan</c:v>
                </c:pt>
                <c:pt idx="1">
                  <c:v>Mutiasa</c:v>
                </c:pt>
                <c:pt idx="2">
                  <c:v>PF Zone</c:v>
                </c:pt>
                <c:pt idx="3">
                  <c:v>Smart Infinity</c:v>
                </c:pt>
                <c:pt idx="4">
                  <c:v>Helps </c:v>
                </c:pt>
              </c:strCache>
            </c:strRef>
          </c:cat>
          <c:val>
            <c:numRef>
              <c:f>Sheet1!$B$2:$B$6</c:f>
              <c:numCache>
                <c:formatCode>#,##0.0</c:formatCode>
                <c:ptCount val="5"/>
                <c:pt idx="0">
                  <c:v>1.5</c:v>
                </c:pt>
                <c:pt idx="1">
                  <c:v>1.3</c:v>
                </c:pt>
                <c:pt idx="2">
                  <c:v>1.4</c:v>
                </c:pt>
                <c:pt idx="3">
                  <c:v>1.3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9E-4241-BA01-E596A10BB1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Myplan</c:v>
                </c:pt>
                <c:pt idx="1">
                  <c:v>Mutiasa</c:v>
                </c:pt>
                <c:pt idx="2">
                  <c:v>PF Zone</c:v>
                </c:pt>
                <c:pt idx="3">
                  <c:v>Smart Infinity</c:v>
                </c:pt>
                <c:pt idx="4">
                  <c:v>Helps </c:v>
                </c:pt>
              </c:strCache>
            </c:strRef>
          </c:cat>
          <c:val>
            <c:numRef>
              <c:f>Sheet1!$C$2:$C$6</c:f>
              <c:numCache>
                <c:formatCode>#,##0.0</c:formatCode>
                <c:ptCount val="5"/>
                <c:pt idx="0">
                  <c:v>2.8</c:v>
                </c:pt>
                <c:pt idx="1">
                  <c:v>1.3</c:v>
                </c:pt>
                <c:pt idx="2">
                  <c:v>1.1000000000000001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9E-4241-BA01-E596A10BB1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15744"/>
        <c:axId val="116817280"/>
      </c:barChart>
      <c:catAx>
        <c:axId val="11681574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17280"/>
        <c:crosses val="autoZero"/>
        <c:auto val="1"/>
        <c:lblAlgn val="ctr"/>
        <c:lblOffset val="100"/>
        <c:noMultiLvlLbl val="0"/>
      </c:catAx>
      <c:valAx>
        <c:axId val="116817280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11681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116752753573167"/>
          <c:y val="0.4420590978236274"/>
          <c:w val="0.10145722981028754"/>
          <c:h val="0.22662493291076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05562203721804E-2"/>
          <c:y val="6.0908960505967294E-2"/>
          <c:w val="0.81756307777275428"/>
          <c:h val="0.738718435359112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FYE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1.090111244074436E-2"/>
                  <c:y val="2.214871291126088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Hellolink</c:v>
                </c:pt>
                <c:pt idx="1">
                  <c:v>MSS</c:v>
                </c:pt>
                <c:pt idx="2">
                  <c:v>Paregrine</c:v>
                </c:pt>
                <c:pt idx="3">
                  <c:v>Direct Lending</c:v>
                </c:pt>
                <c:pt idx="4">
                  <c:v>Capitalink</c:v>
                </c:pt>
              </c:strCache>
            </c:strRef>
          </c:cat>
          <c:val>
            <c:numRef>
              <c:f>Sheet1!$B$2:$B$6</c:f>
              <c:numCache>
                <c:formatCode>#,##0.0</c:formatCode>
                <c:ptCount val="5"/>
                <c:pt idx="0">
                  <c:v>784.6</c:v>
                </c:pt>
                <c:pt idx="1">
                  <c:v>1120</c:v>
                </c:pt>
                <c:pt idx="2">
                  <c:v>723.2</c:v>
                </c:pt>
                <c:pt idx="3">
                  <c:v>373.2</c:v>
                </c:pt>
                <c:pt idx="4">
                  <c:v>571.9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9E-4241-BA01-E596A10BB1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9.3438106634951088E-3"/>
                  <c:y val="2.21487129112608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Hellolink</c:v>
                </c:pt>
                <c:pt idx="1">
                  <c:v>MSS</c:v>
                </c:pt>
                <c:pt idx="2">
                  <c:v>Paregrine</c:v>
                </c:pt>
                <c:pt idx="3">
                  <c:v>Direct Lending</c:v>
                </c:pt>
                <c:pt idx="4">
                  <c:v>Capitalink</c:v>
                </c:pt>
              </c:strCache>
            </c:strRef>
          </c:cat>
          <c:val>
            <c:numRef>
              <c:f>Sheet1!$C$2:$C$6</c:f>
              <c:numCache>
                <c:formatCode>#,##0.0</c:formatCode>
                <c:ptCount val="5"/>
                <c:pt idx="0">
                  <c:v>963</c:v>
                </c:pt>
                <c:pt idx="1">
                  <c:v>928.2</c:v>
                </c:pt>
                <c:pt idx="2">
                  <c:v>834.6</c:v>
                </c:pt>
                <c:pt idx="3">
                  <c:v>639.79999999999995</c:v>
                </c:pt>
                <c:pt idx="4">
                  <c:v>585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9E-4241-BA01-E596A10BB1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433344"/>
        <c:axId val="123434880"/>
      </c:barChart>
      <c:catAx>
        <c:axId val="12343334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34880"/>
        <c:crosses val="autoZero"/>
        <c:auto val="1"/>
        <c:lblAlgn val="ctr"/>
        <c:lblOffset val="100"/>
        <c:noMultiLvlLbl val="0"/>
      </c:catAx>
      <c:valAx>
        <c:axId val="123434880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12343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116752753573167"/>
          <c:y val="0.4420590978236274"/>
          <c:w val="0.10145722981028754"/>
          <c:h val="0.22662493291076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05562203721804E-2"/>
          <c:y val="6.0908960505967294E-2"/>
          <c:w val="0.81756307777275428"/>
          <c:h val="0.738718435359112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FYE 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4015715995242749E-2"/>
                  <c:y val="-1.10747924539160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090111244074436E-2"/>
                  <c:y val="2.214871291126088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Sia Siaw Haw</c:v>
                </c:pt>
                <c:pt idx="1">
                  <c:v>MH Money</c:v>
                </c:pt>
                <c:pt idx="2">
                  <c:v>One United</c:v>
                </c:pt>
                <c:pt idx="3">
                  <c:v>SA Niaga</c:v>
                </c:pt>
              </c:strCache>
            </c:strRef>
          </c:cat>
          <c:val>
            <c:numRef>
              <c:f>Sheet1!$B$2:$B$5</c:f>
              <c:numCache>
                <c:formatCode>#,##0.0</c:formatCode>
                <c:ptCount val="4"/>
                <c:pt idx="0">
                  <c:v>479.8</c:v>
                </c:pt>
                <c:pt idx="1">
                  <c:v>457</c:v>
                </c:pt>
                <c:pt idx="2">
                  <c:v>326.3</c:v>
                </c:pt>
                <c:pt idx="3">
                  <c:v>64.2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9E-4241-BA01-E596A10BB1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3438106634951661E-3"/>
                  <c:y val="1.1073920457344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9.3438106634951088E-3"/>
                  <c:y val="2.21487129112608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Sia Siaw Haw</c:v>
                </c:pt>
                <c:pt idx="1">
                  <c:v>MH Money</c:v>
                </c:pt>
                <c:pt idx="2">
                  <c:v>One United</c:v>
                </c:pt>
                <c:pt idx="3">
                  <c:v>SA Niaga</c:v>
                </c:pt>
              </c:strCache>
            </c:strRef>
          </c:cat>
          <c:val>
            <c:numRef>
              <c:f>Sheet1!$C$2:$C$5</c:f>
              <c:numCache>
                <c:formatCode>#,##0.0</c:formatCode>
                <c:ptCount val="4"/>
                <c:pt idx="0">
                  <c:v>466.7</c:v>
                </c:pt>
                <c:pt idx="1">
                  <c:v>391.6</c:v>
                </c:pt>
                <c:pt idx="2">
                  <c:v>252</c:v>
                </c:pt>
                <c:pt idx="3">
                  <c:v>55.1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9E-4241-BA01-E596A10BB1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363712"/>
        <c:axId val="123365248"/>
      </c:barChart>
      <c:catAx>
        <c:axId val="12336371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65248"/>
        <c:crosses val="autoZero"/>
        <c:auto val="1"/>
        <c:lblAlgn val="ctr"/>
        <c:lblOffset val="100"/>
        <c:noMultiLvlLbl val="0"/>
      </c:catAx>
      <c:valAx>
        <c:axId val="123365248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12336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116752753573167"/>
          <c:y val="0.4420590978236274"/>
          <c:w val="0.10145722981028754"/>
          <c:h val="0.22662493291076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216A387-D12F-46CB-9E20-5DD6DFA6449F}" type="datetimeFigureOut">
              <a:rPr lang="en-MY" smtClean="0"/>
              <a:t>12/2/2019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A9A2D1-7285-4C52-8A47-B753FA3D949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498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Feb’19 estimates based on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9A2D1-7285-4C52-8A47-B753FA3D9499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745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A992-9C2E-44F0-8D70-8D5C025C83CA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108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A57B-7DEE-4BBA-8372-0335F4C509AE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03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8DF8-6939-449B-BB1E-23333E500A4B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762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D60427-A9CB-4772-87FE-18F7FA348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B7852EE-7BB0-4E4F-B8D3-17F80534F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AF69D9-69CF-4528-8EF0-87D19FAB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5EF0-47BF-409D-BD6D-6FCBF6747572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458EB4E-82CD-4469-9751-61CEBF58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1E4308-E2AB-4AAA-9985-D831911E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10892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49A17F-BEDD-4A31-8F8D-DBD76608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MY" sz="3200" b="1">
                <a:solidFill>
                  <a:srgbClr val="C00000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94903F2-B8BE-40DD-8E6C-15EF20E4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A1157C-01E4-4AFD-963C-F8672A78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49478"/>
            <a:ext cx="2057400" cy="365125"/>
          </a:xfrm>
        </p:spPr>
        <p:txBody>
          <a:bodyPr/>
          <a:lstStyle/>
          <a:p>
            <a:fld id="{0F356968-A60E-4896-B1A3-86DF9886335E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8C0786-901A-43C2-8E87-088869E4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4FD9DB-3FD2-46FA-A93E-463D3501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6318" y="5714903"/>
            <a:ext cx="20574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8C0105A5-61A6-4C0C-A306-C4565F917444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870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42CBAD-5C64-4169-B430-67E9896F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D6D266-8613-4040-9E67-A2F93862C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F05595-2DD8-4917-AD68-B49938B0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1EB-C868-4C58-8D2A-69262808DB9C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1FB46B-CE67-4F86-964E-A274540B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3B3486-13C3-4867-8E65-A229C76A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6540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3AC7F4-A5B9-499B-9604-02B28484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3CD659-8A95-4DB6-A8C4-8FAB0D694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C74D68-437F-4782-91BA-B0DA43778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C7F68D-7DAF-401D-9E03-D22AE16D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82ED-3056-4DA2-9EE3-6B10143C160E}" type="datetime1">
              <a:rPr lang="en-MY" smtClean="0"/>
              <a:t>12/2/2019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EB34E9-EEFC-4259-8BA1-6467AADE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8432C1-605F-4BC9-B44E-7A843E80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1131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40598C-5BFE-4FC7-B559-6D4C9668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139488-4D91-4FBA-B537-14F79A033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C968483-0125-46E3-AECA-202A12BFD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583C1EA-E1CA-4EA4-B59E-71317C70A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8020FA0-2797-4239-A51F-7A86E9511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A61D9F3-9D6F-49FC-8806-75D14AA0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A07E-1C43-4B11-B22A-5AB5162A21FD}" type="datetime1">
              <a:rPr lang="en-MY" smtClean="0"/>
              <a:t>12/2/2019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C7B68F1-E405-4869-8833-62B13D60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12FEF42-9658-441A-8E74-AE6615C8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30434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8DC99D-1F60-491F-99D1-6519ACBE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7B07DCF-6312-409B-A58E-D1FA4A40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43EAF-8E18-45D8-A31D-AE58D0C1F193}" type="datetime1">
              <a:rPr lang="en-MY" smtClean="0"/>
              <a:t>12/2/2019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EEBC3B-4671-4CE1-ABD7-26F3176A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FCF9487-AC6B-4F33-ACFA-9FD1ABB3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20372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C67A048-FC36-45E4-B6CD-96D00B39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73F2-8077-4C2B-8566-2387F564B64F}" type="datetime1">
              <a:rPr lang="en-MY" smtClean="0"/>
              <a:t>12/2/2019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C0647F1-49F9-449F-9A91-A8D5613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58A9316-C9E2-42F2-855C-98D25911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1885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6BCB9-DC15-46D3-922F-AA4E9811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6FB583-8488-4EA7-A61C-C46B13A0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871983-A473-48B7-BF85-4A52754C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7572EF6-C701-4352-8B44-D370EEEE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5D54-176C-4459-B2B5-C7E9D44D9307}" type="datetime1">
              <a:rPr lang="en-MY" smtClean="0"/>
              <a:t>12/2/2019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8D56D4B-1962-44D0-B68C-3E3B9A2F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04CE490-67AB-497A-B5EC-1A88EFD6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149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B96E-C842-4BA6-BE70-8DFD55EBC24F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4890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7628CA-13E8-4CCF-BCA0-124552DB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8A6BD71-ADDC-4BC7-ADF6-381E54577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17E4768-48C8-4679-B382-AC036C226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2150931-5AD8-428F-894A-F062905E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81E65-C8A6-4B9D-A96A-6359ADED6E73}" type="datetime1">
              <a:rPr lang="en-MY" smtClean="0"/>
              <a:t>12/2/2019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DCDCBD2-6FBE-46CF-8024-F9617139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108C7C4-A13C-4D78-A302-89E0D02A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32476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5B398B-8B46-43D7-8095-1B86A9CD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5220E1B-1FA1-42E7-BD7B-1DB73D6A9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7569C8C-4F3A-4704-8E9B-8AC419BA8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9A53-EB82-4DD3-93BB-3CBAE8696C64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642B75-2BD8-48C0-BA43-47B6FA19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5DFFF7B-F344-4C5F-B5A7-BD42840B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6128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6F8971A-4C75-4B00-B3AF-FCA3C7D51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7292290-246B-476F-855C-264ABECF6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4B2561-03C6-4763-8CED-ECE0DB0E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F230-EB03-4F0E-87BE-F12F5BC707C4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8EBF79-6E14-4628-8405-98B27F81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1B5A18-E13D-4A0D-8097-E84CFFC8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159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C0B6-003B-4216-9647-78574415C3C4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909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2964-8ACE-4F5C-93E8-91C81819AB94}" type="datetime1">
              <a:rPr lang="en-MY" smtClean="0"/>
              <a:t>12/2/2019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4955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0CF63-4496-419C-85A9-9DB096ED8BFB}" type="datetime1">
              <a:rPr lang="en-MY" smtClean="0"/>
              <a:t>12/2/2019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291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7F54-434C-4F1C-8DCC-7019637AC55F}" type="datetime1">
              <a:rPr lang="en-MY" smtClean="0"/>
              <a:t>12/2/2019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830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6523-00CD-4544-85C1-7E99587709AD}" type="datetime1">
              <a:rPr lang="en-MY" smtClean="0"/>
              <a:t>12/2/2019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05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327-E05B-42BB-BD60-F5B333F041F5}" type="datetime1">
              <a:rPr lang="en-MY" smtClean="0"/>
              <a:t>12/2/2019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10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C3538-0654-44C7-9E9A-B47157482513}" type="datetime1">
              <a:rPr lang="en-MY" smtClean="0"/>
              <a:t>12/2/2019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556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C3CD-2154-4B1C-980D-DF7017B33C90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56F7-220C-405B-A0F2-1E99BDEB87CB}" type="slidenum">
              <a:rPr lang="en-MY" smtClean="0"/>
              <a:t>‹#›</a:t>
            </a:fld>
            <a:endParaRPr lang="en-MY"/>
          </a:p>
        </p:txBody>
      </p:sp>
      <p:grpSp>
        <p:nvGrpSpPr>
          <p:cNvPr id="15" name="Group 10">
            <a:extLst>
              <a:ext uri="{FF2B5EF4-FFF2-40B4-BE49-F238E27FC236}">
                <a16:creationId xmlns="" xmlns:a16="http://schemas.microsoft.com/office/drawing/2014/main" id="{6E87F39D-2C85-4217-AE6A-D07EE3FF0E7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543800" y="6096000"/>
            <a:ext cx="1600200" cy="762000"/>
            <a:chOff x="7543800" y="6096000"/>
            <a:chExt cx="1600200" cy="762000"/>
          </a:xfrm>
        </p:grpSpPr>
        <p:pic>
          <p:nvPicPr>
            <p:cNvPr id="16" name="Picture 9">
              <a:extLst>
                <a:ext uri="{FF2B5EF4-FFF2-40B4-BE49-F238E27FC236}">
                  <a16:creationId xmlns="" xmlns:a16="http://schemas.microsoft.com/office/drawing/2014/main" id="{7DD3B708-83A1-45A9-BD06-4C6B7C688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6235700"/>
              <a:ext cx="7620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6">
              <a:extLst>
                <a:ext uri="{FF2B5EF4-FFF2-40B4-BE49-F238E27FC236}">
                  <a16:creationId xmlns="" xmlns:a16="http://schemas.microsoft.com/office/drawing/2014/main" id="{F7C23E1E-743B-49B1-BF55-7D400CEE7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6096000"/>
              <a:ext cx="7620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800">
                  <a:latin typeface="Calibri" pitchFamily="34" charset="0"/>
                </a:rPr>
                <a:t>member of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="" xmlns:a16="http://schemas.microsoft.com/office/drawing/2014/main" id="{D3C8D199-2107-4495-AF22-3824FD830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6642100"/>
              <a:ext cx="9906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800">
                  <a:latin typeface="Calibri" pitchFamily="34" charset="0"/>
                </a:rPr>
                <a:t>Rights Reserved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25A76006-0078-48EB-8C7B-78876B2FEE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971800"/>
            <a:ext cx="9144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2" tIns="45716" rIns="91432" bIns="45716" anchor="ctr">
            <a:spAutoFit/>
          </a:bodyPr>
          <a:lstStyle/>
          <a:p>
            <a:pPr algn="ctr" defTabSz="768350">
              <a:spcAft>
                <a:spcPts val="1200"/>
              </a:spcAft>
              <a:defRPr/>
            </a:pPr>
            <a:r>
              <a:rPr lang="en-US" sz="4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RCE MARKETING SDN BHD</a:t>
            </a:r>
            <a:endParaRPr lang="en-US" sz="31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48CBBC8-5242-41F2-A003-EC833A102B9B}"/>
              </a:ext>
            </a:extLst>
          </p:cNvPr>
          <p:cNvGrpSpPr/>
          <p:nvPr userDrawn="1"/>
        </p:nvGrpSpPr>
        <p:grpSpPr>
          <a:xfrm>
            <a:off x="1191904" y="1107467"/>
            <a:ext cx="6744237" cy="1858963"/>
            <a:chOff x="1364082" y="1223378"/>
            <a:chExt cx="6744237" cy="1858963"/>
          </a:xfrm>
        </p:grpSpPr>
        <p:sp>
          <p:nvSpPr>
            <p:cNvPr id="21" name="Rectangle 10">
              <a:extLst>
                <a:ext uri="{FF2B5EF4-FFF2-40B4-BE49-F238E27FC236}">
                  <a16:creationId xmlns="" xmlns:a16="http://schemas.microsoft.com/office/drawing/2014/main" id="{41F32CDD-20B5-474C-970A-ED88EF0995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02719" y="1228857"/>
              <a:ext cx="6705600" cy="184708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64008" rIns="45720" anchor="ctr"/>
            <a:lstStyle/>
            <a:p>
              <a:pPr algn="r"/>
              <a:r>
                <a:rPr lang="en-US" altLang="en-US" sz="13800" dirty="0">
                  <a:solidFill>
                    <a:srgbClr val="FFFFFF"/>
                  </a:solidFill>
                  <a:latin typeface="Arial Black" pitchFamily="34" charset="0"/>
                </a:rPr>
                <a:t>M</a:t>
              </a:r>
            </a:p>
          </p:txBody>
        </p:sp>
        <p:pic>
          <p:nvPicPr>
            <p:cNvPr id="22" name="Picture 3" descr="rce logo">
              <a:extLst>
                <a:ext uri="{FF2B5EF4-FFF2-40B4-BE49-F238E27FC236}">
                  <a16:creationId xmlns="" xmlns:a16="http://schemas.microsoft.com/office/drawing/2014/main" id="{FD7098A6-2838-4174-897F-49945F7D6C9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082" y="1223378"/>
              <a:ext cx="5038725" cy="1858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515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3D292E6-1AA3-4FE4-BED1-9470E3BA70C0}"/>
              </a:ext>
            </a:extLst>
          </p:cNvPr>
          <p:cNvSpPr/>
          <p:nvPr userDrawn="1"/>
        </p:nvSpPr>
        <p:spPr>
          <a:xfrm>
            <a:off x="8161635" y="0"/>
            <a:ext cx="999511" cy="6857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0D4B3A-E304-45CB-AB30-5D26FAA7A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030060-7EC4-4B07-9B23-69C08F3B7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9F717-82BF-4EC2-AA00-E3CE63C1390D}" type="datetime1">
              <a:rPr lang="en-MY" smtClean="0"/>
              <a:t>12/2/2019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23AB30-A026-4227-ADEC-66279662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0B61AE-5FCE-46B6-B72D-EFE61C446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" y="635097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105A5-61A6-4C0C-A306-C4565F917444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9F4522C-24F8-433F-992E-2E6099180BDA}"/>
              </a:ext>
            </a:extLst>
          </p:cNvPr>
          <p:cNvSpPr/>
          <p:nvPr userDrawn="1"/>
        </p:nvSpPr>
        <p:spPr>
          <a:xfrm>
            <a:off x="8744414" y="405516"/>
            <a:ext cx="144000" cy="6444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9D11317-57CB-493F-AA1F-D869B47B419B}"/>
              </a:ext>
            </a:extLst>
          </p:cNvPr>
          <p:cNvSpPr/>
          <p:nvPr userDrawn="1"/>
        </p:nvSpPr>
        <p:spPr>
          <a:xfrm>
            <a:off x="9019505" y="405516"/>
            <a:ext cx="72000" cy="6444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6" descr="rce logo 2">
            <a:extLst>
              <a:ext uri="{FF2B5EF4-FFF2-40B4-BE49-F238E27FC236}">
                <a16:creationId xmlns="" xmlns:a16="http://schemas.microsoft.com/office/drawing/2014/main" id="{43CE38B8-756B-454B-BD8F-9C74CA3D7C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86" y="4"/>
            <a:ext cx="1008000" cy="44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">
            <a:extLst>
              <a:ext uri="{FF2B5EF4-FFF2-40B4-BE49-F238E27FC236}">
                <a16:creationId xmlns="" xmlns:a16="http://schemas.microsoft.com/office/drawing/2014/main" id="{9E41DF9D-87F8-4D31-BB3E-00D933BC31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02966" y="6027760"/>
            <a:ext cx="762000" cy="802944"/>
            <a:chOff x="8382000" y="6055056"/>
            <a:chExt cx="762000" cy="802944"/>
          </a:xfrm>
        </p:grpSpPr>
        <p:pic>
          <p:nvPicPr>
            <p:cNvPr id="11" name="Picture 9">
              <a:extLst>
                <a:ext uri="{FF2B5EF4-FFF2-40B4-BE49-F238E27FC236}">
                  <a16:creationId xmlns="" xmlns:a16="http://schemas.microsoft.com/office/drawing/2014/main" id="{7ACC96D4-5C7B-4CFF-BEF5-26DB4CF43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6235700"/>
              <a:ext cx="7620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6">
              <a:extLst>
                <a:ext uri="{FF2B5EF4-FFF2-40B4-BE49-F238E27FC236}">
                  <a16:creationId xmlns="" xmlns:a16="http://schemas.microsoft.com/office/drawing/2014/main" id="{9F283F05-C31A-4DEA-84F8-ED5F7ABD1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6055056"/>
              <a:ext cx="7620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800" dirty="0">
                  <a:solidFill>
                    <a:schemeClr val="bg1"/>
                  </a:solidFill>
                  <a:latin typeface="Calibri" pitchFamily="34" charset="0"/>
                </a:rPr>
                <a:t>member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70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google.com/url?sa=i&amp;rct=j&amp;q=&amp;esrc=s&amp;source=images&amp;cd=&amp;cad=rja&amp;uact=8&amp;ved=2ahUKEwjU2fa5ibXgAhUNXn0KHczwBkwQjRx6BAgBEAU&amp;url=https://www.123rf.com/photo_74359021_stock-vector-goal-achievement-successful-way-up-to-the-goal-ambition-business-path-chart-to-target-vector-illustr.html&amp;psig=AOvVaw0KvgLVXybKzW7eSIWMhHNi&amp;ust=1550022363682248" TargetMode="Externa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microsoft.com/office/2007/relationships/hdphoto" Target="../media/hdphoto6.wdp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5C0719-EAA8-490D-A6A7-602CBAB6DDF2}"/>
              </a:ext>
            </a:extLst>
          </p:cNvPr>
          <p:cNvSpPr txBox="1"/>
          <p:nvPr/>
        </p:nvSpPr>
        <p:spPr>
          <a:xfrm>
            <a:off x="0" y="3743325"/>
            <a:ext cx="914400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atin typeface="+mj-lt"/>
                <a:cs typeface="+mn-cs"/>
              </a:rPr>
              <a:t>Business Development Department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FD61100-DE47-4DCB-B2A7-44D53FD7F236}"/>
              </a:ext>
            </a:extLst>
          </p:cNvPr>
          <p:cNvSpPr txBox="1"/>
          <p:nvPr/>
        </p:nvSpPr>
        <p:spPr>
          <a:xfrm>
            <a:off x="0" y="449580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mtClean="0">
                <a:latin typeface="+mj-lt"/>
                <a:cs typeface="+mn-cs"/>
              </a:rPr>
              <a:t>Pre-Budget </a:t>
            </a:r>
            <a:r>
              <a:rPr lang="en-US" sz="2800" dirty="0">
                <a:latin typeface="+mj-lt"/>
                <a:cs typeface="+mn-cs"/>
              </a:rPr>
              <a:t>&amp; Strategy Session FYE </a:t>
            </a:r>
            <a:r>
              <a:rPr lang="en-US" sz="2800" dirty="0" smtClean="0">
                <a:latin typeface="+mj-lt"/>
                <a:cs typeface="+mn-cs"/>
              </a:rPr>
              <a:t>2020</a:t>
            </a:r>
            <a:endParaRPr lang="en-US" sz="2800" dirty="0">
              <a:latin typeface="+mj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j-lt"/>
                <a:cs typeface="+mn-cs"/>
              </a:rPr>
              <a:t>22.02.2019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F04D-8BA6-4C83-A137-7645A797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6F7-220C-405B-A0F2-1E99BDEB87CB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8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10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1.02.2019 – 30.04.2019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830169" y="1101020"/>
            <a:ext cx="65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Health-to-</a:t>
            </a:r>
            <a:r>
              <a:rPr lang="en-MY" sz="2400" b="1" dirty="0" err="1" smtClean="0">
                <a:solidFill>
                  <a:srgbClr val="FF0000"/>
                </a:solidFill>
              </a:rPr>
              <a:t>Okamizu</a:t>
            </a:r>
            <a:r>
              <a:rPr lang="en-MY" sz="2400" b="1" dirty="0" smtClean="0">
                <a:solidFill>
                  <a:srgbClr val="FF0000"/>
                </a:solidFill>
              </a:rPr>
              <a:t> (“H2O”) Campaign</a:t>
            </a:r>
            <a:endParaRPr lang="en-MY" sz="2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-7939102" y="1491823"/>
            <a:ext cx="7126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dirty="0" smtClean="0"/>
              <a:t>First-come, first-served basis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60744"/>
              </p:ext>
            </p:extLst>
          </p:nvPr>
        </p:nvGraphicFramePr>
        <p:xfrm>
          <a:off x="887398" y="1790333"/>
          <a:ext cx="6696000" cy="165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600"/>
                <a:gridCol w="1185750"/>
                <a:gridCol w="1213650"/>
                <a:gridCol w="167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Monthly Prizes</a:t>
                      </a:r>
                      <a:endParaRPr lang="en-MY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YIR</a:t>
                      </a:r>
                      <a:endParaRPr lang="en-MY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YYP</a:t>
                      </a:r>
                      <a:endParaRPr lang="en-MY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MY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 err="1" smtClean="0"/>
                        <a:t>Okamizu</a:t>
                      </a:r>
                      <a:r>
                        <a:rPr lang="en-US" b="1" u="sng" dirty="0" smtClean="0"/>
                        <a:t> water filter</a:t>
                      </a:r>
                    </a:p>
                    <a:p>
                      <a:r>
                        <a:rPr lang="en-US" dirty="0" smtClean="0"/>
                        <a:t>Fin </a:t>
                      </a:r>
                      <a:r>
                        <a:rPr lang="en-US" dirty="0" err="1" smtClean="0"/>
                        <a:t>amt</a:t>
                      </a:r>
                      <a:r>
                        <a:rPr lang="en-US" dirty="0" smtClean="0"/>
                        <a:t> ≥ RM28k</a:t>
                      </a:r>
                      <a:endParaRPr lang="en-MY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MY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MY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MY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err="1" smtClean="0"/>
                        <a:t>Petronas</a:t>
                      </a:r>
                      <a:r>
                        <a:rPr lang="en-US" b="1" u="sng" dirty="0" smtClean="0"/>
                        <a:t> gift card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 </a:t>
                      </a:r>
                      <a:r>
                        <a:rPr lang="en-US" dirty="0" err="1" smtClean="0"/>
                        <a:t>amt</a:t>
                      </a:r>
                      <a:r>
                        <a:rPr lang="en-US" dirty="0" smtClean="0"/>
                        <a:t> ≥ RM18k</a:t>
                      </a:r>
                      <a:endParaRPr lang="en-MY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240</a:t>
                      </a:r>
                      <a:endParaRPr lang="en-MY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MY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</a:t>
                      </a:r>
                      <a:endParaRPr lang="en-MY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95" y="3603625"/>
            <a:ext cx="6474718" cy="312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6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700" y="3638495"/>
            <a:ext cx="3096000" cy="292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11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1.02.2019 – 31.03.2019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830169" y="1101020"/>
            <a:ext cx="65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Reopening to KEMAS contract staff</a:t>
            </a:r>
            <a:endParaRPr lang="en-MY" sz="2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00670" y="1498029"/>
            <a:ext cx="7049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Subject to the following criteria:</a:t>
            </a:r>
          </a:p>
          <a:p>
            <a:pPr marL="179388" indent="-179388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2 years </a:t>
            </a:r>
            <a:r>
              <a:rPr lang="en-US" sz="2000" b="1" dirty="0" smtClean="0"/>
              <a:t>minimum service period</a:t>
            </a:r>
          </a:p>
          <a:p>
            <a:pPr marL="179388" indent="-179388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All certification signed by </a:t>
            </a:r>
            <a:r>
              <a:rPr lang="en-US" sz="2000" b="1" dirty="0" err="1" smtClean="0">
                <a:solidFill>
                  <a:srgbClr val="FF0000"/>
                </a:solidFill>
              </a:rPr>
              <a:t>Timbalan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Pengarah</a:t>
            </a:r>
            <a:r>
              <a:rPr lang="en-US" sz="2000" b="1" dirty="0" smtClean="0">
                <a:solidFill>
                  <a:srgbClr val="FF0000"/>
                </a:solidFill>
              </a:rPr>
              <a:t> or higher</a:t>
            </a:r>
            <a:endParaRPr lang="en-MY" sz="20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2513692"/>
            <a:ext cx="38004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48767" y="3987144"/>
            <a:ext cx="324000" cy="323166"/>
            <a:chOff x="1337767" y="1260559"/>
            <a:chExt cx="324000" cy="323166"/>
          </a:xfrm>
        </p:grpSpPr>
        <p:sp>
          <p:nvSpPr>
            <p:cNvPr id="13" name="Oval 12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Oval 13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0169" y="3917895"/>
            <a:ext cx="173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1.02.2019</a:t>
            </a:r>
            <a:endParaRPr lang="en-MY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824470" y="4353296"/>
            <a:ext cx="576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Letter of Offer template for MRs</a:t>
            </a:r>
            <a:endParaRPr lang="en-MY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00670" y="4952429"/>
            <a:ext cx="3696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Objective to reaffirm employers of customers and project a professional image as a financial service provider</a:t>
            </a:r>
            <a:endParaRPr lang="en-MY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035" y="4034442"/>
            <a:ext cx="2808000" cy="268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5"/>
          <a:stretch/>
        </p:blipFill>
        <p:spPr bwMode="auto">
          <a:xfrm>
            <a:off x="5174735" y="1246705"/>
            <a:ext cx="2916000" cy="233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12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1.02.2019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354570" y="1077560"/>
            <a:ext cx="5073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Revised alternative authorised signatory for Sarawak education sector </a:t>
            </a:r>
            <a:r>
              <a:rPr lang="en-MY" sz="2400" b="1" dirty="0" err="1" smtClean="0">
                <a:solidFill>
                  <a:srgbClr val="FF0000"/>
                </a:solidFill>
              </a:rPr>
              <a:t>paycentre</a:t>
            </a:r>
            <a:endParaRPr lang="en-MY" sz="2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354570" y="2363246"/>
            <a:ext cx="5017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Guru </a:t>
            </a:r>
            <a:r>
              <a:rPr lang="en-US" sz="2000" b="1" dirty="0" err="1" smtClean="0"/>
              <a:t>Besar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Penolong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Kanan</a:t>
            </a:r>
            <a:r>
              <a:rPr lang="en-US" sz="2000" b="1" dirty="0" smtClean="0"/>
              <a:t> </a:t>
            </a:r>
            <a:r>
              <a:rPr lang="en-US" sz="2000" dirty="0" smtClean="0"/>
              <a:t>are now accepted to sign YIR10 subject to: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Maximum financing amount </a:t>
            </a:r>
            <a:r>
              <a:rPr lang="en-US" sz="2000" b="1" dirty="0" smtClean="0">
                <a:solidFill>
                  <a:srgbClr val="FF0000"/>
                </a:solidFill>
              </a:rPr>
              <a:t>RM20k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Confirmation during </a:t>
            </a:r>
            <a:r>
              <a:rPr lang="en-US" sz="2000" b="1" dirty="0" smtClean="0">
                <a:solidFill>
                  <a:srgbClr val="FF0000"/>
                </a:solidFill>
              </a:rPr>
              <a:t>employer verification</a:t>
            </a:r>
            <a:endParaRPr lang="en-MY" sz="2000" b="1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9268" y="3771244"/>
            <a:ext cx="324000" cy="323166"/>
            <a:chOff x="1337767" y="1260559"/>
            <a:chExt cx="324000" cy="323166"/>
          </a:xfrm>
        </p:grpSpPr>
        <p:sp>
          <p:nvSpPr>
            <p:cNvPr id="13" name="Oval 12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Oval 13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00670" y="37019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1.02.2019</a:t>
            </a:r>
            <a:endParaRPr lang="en-MY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354570" y="4161720"/>
            <a:ext cx="493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Revised maximum eligibility deduction for Sarawak State sector</a:t>
            </a:r>
            <a:endParaRPr lang="en-MY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354570" y="5186902"/>
            <a:ext cx="5017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Maximum eligible deductions revised upwards from </a:t>
            </a:r>
            <a:r>
              <a:rPr lang="en-US" sz="2000" b="1" dirty="0" smtClean="0">
                <a:solidFill>
                  <a:srgbClr val="FF0000"/>
                </a:solidFill>
              </a:rPr>
              <a:t>50% to 59% </a:t>
            </a:r>
            <a:r>
              <a:rPr lang="en-US" sz="2000" dirty="0" smtClean="0"/>
              <a:t>for Sarawak State sector</a:t>
            </a:r>
            <a:endParaRPr lang="en-MY" sz="2000" dirty="0"/>
          </a:p>
        </p:txBody>
      </p:sp>
      <p:sp>
        <p:nvSpPr>
          <p:cNvPr id="18" name="Rectangle 17"/>
          <p:cNvSpPr/>
          <p:nvPr/>
        </p:nvSpPr>
        <p:spPr>
          <a:xfrm>
            <a:off x="1495515" y="1608452"/>
            <a:ext cx="4787900" cy="1114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Summarise</a:t>
            </a:r>
            <a:endParaRPr lang="en-US" sz="3600" dirty="0" smtClean="0"/>
          </a:p>
          <a:p>
            <a:pPr algn="ctr"/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42366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E8FC9FA-5465-4255-86EC-E8C9B5DA6674}"/>
              </a:ext>
            </a:extLst>
          </p:cNvPr>
          <p:cNvGrpSpPr/>
          <p:nvPr/>
        </p:nvGrpSpPr>
        <p:grpSpPr>
          <a:xfrm>
            <a:off x="27710" y="1110532"/>
            <a:ext cx="8077200" cy="914400"/>
            <a:chOff x="27710" y="708747"/>
            <a:chExt cx="8077200" cy="914400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085BEB8-616E-420E-B020-2297884CBD2C}"/>
                </a:ext>
              </a:extLst>
            </p:cNvPr>
            <p:cNvSpPr/>
            <p:nvPr/>
          </p:nvSpPr>
          <p:spPr>
            <a:xfrm>
              <a:off x="27710" y="708747"/>
              <a:ext cx="8077200" cy="914400"/>
            </a:xfrm>
            <a:prstGeom prst="rect">
              <a:avLst/>
            </a:prstGeom>
            <a:gradFill flip="none" rotWithShape="1">
              <a:gsLst>
                <a:gs pos="0">
                  <a:srgbClr val="FC9FCB"/>
                </a:gs>
                <a:gs pos="46000">
                  <a:srgbClr val="F952A0"/>
                </a:gs>
                <a:gs pos="95000">
                  <a:srgbClr val="C50849"/>
                </a:gs>
                <a:gs pos="82001">
                  <a:srgbClr val="B43E85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F05D0A34-72F1-40B7-A5D4-3A59D2A350A2}"/>
                </a:ext>
              </a:extLst>
            </p:cNvPr>
            <p:cNvSpPr/>
            <p:nvPr/>
          </p:nvSpPr>
          <p:spPr>
            <a:xfrm>
              <a:off x="27710" y="708747"/>
              <a:ext cx="8077200" cy="9144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D58D833-3FCD-4D15-8C7C-5F28D187DB8D}"/>
              </a:ext>
            </a:extLst>
          </p:cNvPr>
          <p:cNvSpPr/>
          <p:nvPr/>
        </p:nvSpPr>
        <p:spPr>
          <a:xfrm>
            <a:off x="27710" y="2057395"/>
            <a:ext cx="8077200" cy="2584912"/>
          </a:xfrm>
          <a:prstGeom prst="rect">
            <a:avLst/>
          </a:prstGeom>
          <a:solidFill>
            <a:srgbClr val="F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27710" y="2057396"/>
            <a:ext cx="8077200" cy="25849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DE6610E-FC03-42DA-9A99-E2E2A2C6F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9511"/>
              </p:ext>
            </p:extLst>
          </p:nvPr>
        </p:nvGraphicFramePr>
        <p:xfrm>
          <a:off x="27710" y="1108357"/>
          <a:ext cx="8077200" cy="35499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3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60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90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48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4813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6154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1863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Provider</a:t>
                      </a:r>
                      <a:endParaRPr lang="en-MY" sz="1600" b="1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Financier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Profit</a:t>
                      </a:r>
                      <a:r>
                        <a:rPr lang="en-US" sz="1600" b="1" u="none" strike="noStrike" baseline="0" dirty="0">
                          <a:effectLst/>
                        </a:rPr>
                        <a:t> </a:t>
                      </a:r>
                      <a:r>
                        <a:rPr lang="en-MY" sz="1600" b="1" u="none" strike="noStrike" dirty="0">
                          <a:effectLst/>
                        </a:rPr>
                        <a:t>Rates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Customer</a:t>
                      </a:r>
                    </a:p>
                    <a:p>
                      <a:pPr algn="ctr" rtl="0" fontAlgn="ctr"/>
                      <a:r>
                        <a:rPr lang="en-MY" sz="1600" b="1" u="none" strike="noStrike" dirty="0" err="1">
                          <a:effectLst/>
                        </a:rPr>
                        <a:t>Payout</a:t>
                      </a:r>
                      <a:r>
                        <a:rPr lang="en-MY" sz="1600" b="1" u="none" strike="noStrike" dirty="0">
                          <a:effectLst/>
                        </a:rPr>
                        <a:t> 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Disbursement</a:t>
                      </a:r>
                      <a:r>
                        <a:rPr lang="en-MY" sz="1600" b="1" u="none" strike="noStrike" baseline="0" dirty="0">
                          <a:effectLst/>
                        </a:rPr>
                        <a:t> </a:t>
                      </a:r>
                    </a:p>
                    <a:p>
                      <a:pPr algn="ctr" rtl="0" fontAlgn="ctr"/>
                      <a:r>
                        <a:rPr lang="en-MY" sz="1600" b="1" u="none" strike="noStrike" baseline="0" dirty="0">
                          <a:effectLst/>
                        </a:rPr>
                        <a:t>TAT</a:t>
                      </a:r>
                      <a:r>
                        <a:rPr lang="en-MY" sz="1600" b="1" u="none" strike="noStrike" dirty="0">
                          <a:effectLst/>
                        </a:rPr>
                        <a:t> 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Commission</a:t>
                      </a:r>
                      <a:r>
                        <a:rPr lang="en-MY" sz="1600" b="1" u="none" strike="noStrike" baseline="0" dirty="0">
                          <a:effectLst/>
                        </a:rPr>
                        <a:t> </a:t>
                      </a:r>
                      <a:r>
                        <a:rPr lang="en-MY" sz="1600" b="1" u="none" strike="noStrike" dirty="0">
                          <a:effectLst/>
                        </a:rPr>
                        <a:t>Rate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9318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%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%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Working days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%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73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b="1" u="none" strike="noStrike" dirty="0">
                          <a:effectLst/>
                        </a:rPr>
                        <a:t>YYP / YIR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6.99 - 9.99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75.0 – 86.0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2 – 5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8.0 – 9.0 </a:t>
                      </a:r>
                      <a:endParaRPr lang="en-MY" sz="1600" b="1" u="none" strike="noStrike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10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Koaid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10.00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50.0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10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15.00 – 20.00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73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Konsumer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7.99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70.0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14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10.00 – 15.00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463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u="none" strike="noStrike" dirty="0">
                          <a:effectLst/>
                        </a:rPr>
                        <a:t>Borneo Malaysia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8.50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9</a:t>
                      </a:r>
                      <a:r>
                        <a:rPr lang="en-US" sz="1600" u="none" strike="noStrike" dirty="0" smtClean="0">
                          <a:effectLst/>
                        </a:rPr>
                        <a:t>0.0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5 – 7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smtClean="0">
                          <a:effectLst/>
                        </a:rPr>
                        <a:t>10.00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7368">
                <a:tc row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u="none" strike="noStrike" dirty="0" err="1">
                          <a:effectLst/>
                        </a:rPr>
                        <a:t>Petronesa</a:t>
                      </a:r>
                      <a:r>
                        <a:rPr lang="en-MY" sz="1600" u="none" strike="noStrike" baseline="0" dirty="0">
                          <a:effectLst/>
                        </a:rPr>
                        <a:t> 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000" u="none" strike="noStrike" dirty="0">
                          <a:effectLst/>
                        </a:rPr>
                        <a:t>(Sarawak)</a:t>
                      </a:r>
                      <a:endParaRPr lang="en-MY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11.70 – 12.10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77.7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2</a:t>
                      </a:r>
                      <a:r>
                        <a:rPr lang="en-MY" sz="1600" u="none" strike="noStrike" baseline="0" dirty="0">
                          <a:effectLst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</a:rPr>
                        <a:t>- 5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9.00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7368">
                <a:tc vMerge="1">
                  <a:txBody>
                    <a:bodyPr/>
                    <a:lstStyle/>
                    <a:p>
                      <a:pPr algn="l" rtl="0" fontAlgn="ctr"/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2000" u="none" strike="noStrike" dirty="0">
                          <a:effectLst/>
                        </a:rPr>
                        <a:t>FORDA</a:t>
                      </a:r>
                      <a:endParaRPr lang="en-MY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11.70 – 12.10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</a:rPr>
                        <a:t>77.7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2 – 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</a:rPr>
                        <a:t>9.00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684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u="none" strike="noStrike" dirty="0" err="1">
                          <a:effectLst/>
                        </a:rPr>
                        <a:t>Petronesa</a:t>
                      </a:r>
                      <a:r>
                        <a:rPr lang="en-MY" sz="1600" u="none" strike="noStrike" baseline="0" dirty="0">
                          <a:effectLst/>
                        </a:rPr>
                        <a:t> 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000" u="none" strike="noStrike" dirty="0">
                          <a:effectLst/>
                        </a:rPr>
                        <a:t>(West</a:t>
                      </a:r>
                      <a:r>
                        <a:rPr lang="en-MY" sz="1000" u="none" strike="noStrike" baseline="0" dirty="0">
                          <a:effectLst/>
                        </a:rPr>
                        <a:t> </a:t>
                      </a:r>
                      <a:r>
                        <a:rPr lang="en-MY" sz="1000" u="none" strike="noStrike" baseline="0" dirty="0" err="1">
                          <a:effectLst/>
                        </a:rPr>
                        <a:t>M’sia</a:t>
                      </a:r>
                      <a:r>
                        <a:rPr lang="en-MY" sz="1000" u="none" strike="noStrike" baseline="0" dirty="0">
                          <a:effectLst/>
                        </a:rPr>
                        <a:t>)</a:t>
                      </a:r>
                      <a:endParaRPr lang="en-MY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NO</a:t>
                      </a:r>
                      <a:r>
                        <a:rPr lang="en-US" sz="1600" u="none" strike="noStrike" baseline="0" dirty="0">
                          <a:effectLst/>
                        </a:rPr>
                        <a:t> FUNDS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33870B-87FD-405A-A01F-DC30ED64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Competitor Analysis – High Commission</a:t>
            </a:r>
          </a:p>
        </p:txBody>
      </p:sp>
      <p:pic>
        <p:nvPicPr>
          <p:cNvPr id="6" name="Picture 5" descr="rce logo 2">
            <a:extLst>
              <a:ext uri="{FF2B5EF4-FFF2-40B4-BE49-F238E27FC236}">
                <a16:creationId xmlns="" xmlns:a16="http://schemas.microsoft.com/office/drawing/2014/main" id="{0947EEE3-83C2-4063-9A00-507941AC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672" y="2098960"/>
            <a:ext cx="5159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F7FED8-02DD-4F7E-90F1-89EAA9B374EB}"/>
              </a:ext>
            </a:extLst>
          </p:cNvPr>
          <p:cNvSpPr/>
          <p:nvPr/>
        </p:nvSpPr>
        <p:spPr>
          <a:xfrm>
            <a:off x="27710" y="2022759"/>
            <a:ext cx="8077200" cy="36000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6AC1EA-7EC2-4664-83A0-F77218CE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2" b="22577"/>
          <a:stretch/>
        </p:blipFill>
        <p:spPr>
          <a:xfrm>
            <a:off x="1503210" y="4384960"/>
            <a:ext cx="1331912" cy="228600"/>
          </a:xfrm>
          <a:prstGeom prst="rect">
            <a:avLst/>
          </a:prstGeom>
        </p:spPr>
      </p:pic>
      <p:pic>
        <p:nvPicPr>
          <p:cNvPr id="9" name="Picture 8" descr="yayasan-sarawak.png">
            <a:extLst>
              <a:ext uri="{FF2B5EF4-FFF2-40B4-BE49-F238E27FC236}">
                <a16:creationId xmlns="" xmlns:a16="http://schemas.microsoft.com/office/drawing/2014/main" id="{27D1DE0D-18E3-42EE-B3DC-F6D0AAA1B53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4698" y="3622960"/>
            <a:ext cx="366712" cy="254000"/>
          </a:xfrm>
          <a:prstGeom prst="rect">
            <a:avLst/>
          </a:prstGeom>
        </p:spPr>
      </p:pic>
      <p:pic>
        <p:nvPicPr>
          <p:cNvPr id="10" name="Picture 9" descr="bank_rakyat_7663c_450x450.png">
            <a:extLst>
              <a:ext uri="{FF2B5EF4-FFF2-40B4-BE49-F238E27FC236}">
                <a16:creationId xmlns="" xmlns:a16="http://schemas.microsoft.com/office/drawing/2014/main" id="{E0174C43-6837-4746-A0B1-7E2EC14D45D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322" y="2479960"/>
            <a:ext cx="1004888" cy="238125"/>
          </a:xfrm>
          <a:prstGeom prst="rect">
            <a:avLst/>
          </a:prstGeom>
        </p:spPr>
      </p:pic>
      <p:pic>
        <p:nvPicPr>
          <p:cNvPr id="11" name="Picture 10" descr="bank_rakyat_7663c_450x450.png">
            <a:extLst>
              <a:ext uri="{FF2B5EF4-FFF2-40B4-BE49-F238E27FC236}">
                <a16:creationId xmlns="" xmlns:a16="http://schemas.microsoft.com/office/drawing/2014/main" id="{D092A199-56F5-404F-864B-D0C6C9D35AD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9735" y="2851435"/>
            <a:ext cx="1006475" cy="238125"/>
          </a:xfrm>
          <a:prstGeom prst="rect">
            <a:avLst/>
          </a:prstGeom>
        </p:spPr>
      </p:pic>
      <p:pic>
        <p:nvPicPr>
          <p:cNvPr id="12" name="Picture 11" descr="bank_rakyat_7663c_450x450.png">
            <a:extLst>
              <a:ext uri="{FF2B5EF4-FFF2-40B4-BE49-F238E27FC236}">
                <a16:creationId xmlns="" xmlns:a16="http://schemas.microsoft.com/office/drawing/2014/main" id="{0D992DC8-2AAE-4A1D-961A-0A0F08564A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9735" y="3232435"/>
            <a:ext cx="1006475" cy="238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8C7B259-EA9D-45FC-B603-6306DBC6F04D}"/>
              </a:ext>
            </a:extLst>
          </p:cNvPr>
          <p:cNvSpPr txBox="1"/>
          <p:nvPr/>
        </p:nvSpPr>
        <p:spPr>
          <a:xfrm>
            <a:off x="830552" y="5019269"/>
            <a:ext cx="64715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000" b="1" dirty="0">
                <a:solidFill>
                  <a:srgbClr val="C00000"/>
                </a:solidFill>
              </a:rPr>
              <a:t>Competitive products among </a:t>
            </a:r>
          </a:p>
          <a:p>
            <a:pPr algn="ctr"/>
            <a:r>
              <a:rPr lang="en-MY" sz="4000" b="1" dirty="0">
                <a:solidFill>
                  <a:srgbClr val="C00000"/>
                </a:solidFill>
              </a:rPr>
              <a:t>high commission competitors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B9853C8C-3312-4ACC-B2CB-063E8A04F613}"/>
              </a:ext>
            </a:extLst>
          </p:cNvPr>
          <p:cNvSpPr txBox="1">
            <a:spLocks/>
          </p:cNvSpPr>
          <p:nvPr/>
        </p:nvSpPr>
        <p:spPr>
          <a:xfrm>
            <a:off x="6680977" y="575189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0105A5-61A6-4C0C-A306-C4565F917444}" type="slidenum">
              <a:rPr lang="en-MY" smtClean="0"/>
              <a:pPr/>
              <a:t>13</a:t>
            </a:fld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6313714" y="526189"/>
            <a:ext cx="179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*Updated as at 8.02.2019</a:t>
            </a:r>
            <a:endParaRPr lang="en-MY" sz="1200" i="1" dirty="0"/>
          </a:p>
        </p:txBody>
      </p:sp>
    </p:spTree>
    <p:extLst>
      <p:ext uri="{BB962C8B-B14F-4D97-AF65-F5344CB8AC3E}">
        <p14:creationId xmlns:p14="http://schemas.microsoft.com/office/powerpoint/2010/main" val="70522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90" y="1565043"/>
            <a:ext cx="8118000" cy="5150040"/>
            <a:chOff x="7209312" y="977697"/>
            <a:chExt cx="8077200" cy="2584913"/>
          </a:xfrm>
        </p:grpSpPr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7209312" y="977697"/>
              <a:ext cx="8077200" cy="2584912"/>
            </a:xfrm>
            <a:prstGeom prst="rect">
              <a:avLst/>
            </a:prstGeom>
            <a:solidFill>
              <a:srgbClr val="FE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09312" y="97769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FE8FC9FA-5465-4255-86EC-E8C9B5DA6674}"/>
              </a:ext>
            </a:extLst>
          </p:cNvPr>
          <p:cNvGrpSpPr/>
          <p:nvPr/>
        </p:nvGrpSpPr>
        <p:grpSpPr>
          <a:xfrm>
            <a:off x="15010" y="779462"/>
            <a:ext cx="8118000" cy="756000"/>
            <a:chOff x="27710" y="708747"/>
            <a:chExt cx="8077200" cy="914400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7085BEB8-616E-420E-B020-2297884CBD2C}"/>
                </a:ext>
              </a:extLst>
            </p:cNvPr>
            <p:cNvSpPr/>
            <p:nvPr/>
          </p:nvSpPr>
          <p:spPr>
            <a:xfrm>
              <a:off x="27710" y="708747"/>
              <a:ext cx="8077200" cy="914400"/>
            </a:xfrm>
            <a:prstGeom prst="rect">
              <a:avLst/>
            </a:prstGeom>
            <a:gradFill flip="none" rotWithShape="1">
              <a:gsLst>
                <a:gs pos="0">
                  <a:srgbClr val="FC9FCB"/>
                </a:gs>
                <a:gs pos="46000">
                  <a:srgbClr val="F952A0"/>
                </a:gs>
                <a:gs pos="95000">
                  <a:srgbClr val="C50849"/>
                </a:gs>
                <a:gs pos="82001">
                  <a:srgbClr val="B43E85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F05D0A34-72F1-40B7-A5D4-3A59D2A350A2}"/>
                </a:ext>
              </a:extLst>
            </p:cNvPr>
            <p:cNvSpPr/>
            <p:nvPr/>
          </p:nvSpPr>
          <p:spPr>
            <a:xfrm>
              <a:off x="27710" y="708747"/>
              <a:ext cx="8077200" cy="91440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8FB4840-7FB5-4143-88D7-BF8E50AF8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988326"/>
              </p:ext>
            </p:extLst>
          </p:nvPr>
        </p:nvGraphicFramePr>
        <p:xfrm>
          <a:off x="0" y="761999"/>
          <a:ext cx="8132618" cy="597092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68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46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40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878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7423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0556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Provider</a:t>
                      </a:r>
                      <a:endParaRPr lang="en-MY" sz="1600" b="1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b="1" u="none" strike="noStrike" dirty="0">
                          <a:effectLst/>
                        </a:rPr>
                        <a:t>Financier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Profit</a:t>
                      </a:r>
                      <a:r>
                        <a:rPr lang="en-US" sz="1600" b="1" u="none" strike="noStrike" baseline="0" dirty="0">
                          <a:effectLst/>
                        </a:rPr>
                        <a:t> </a:t>
                      </a:r>
                      <a:r>
                        <a:rPr lang="en-MY" sz="1600" b="1" u="none" strike="noStrike" dirty="0">
                          <a:effectLst/>
                        </a:rPr>
                        <a:t>Rates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Customer</a:t>
                      </a:r>
                    </a:p>
                    <a:p>
                      <a:pPr algn="ctr" rtl="0" fontAlgn="ctr"/>
                      <a:r>
                        <a:rPr lang="en-MY" sz="1600" b="1" u="none" strike="noStrike" dirty="0" err="1">
                          <a:effectLst/>
                        </a:rPr>
                        <a:t>Payout</a:t>
                      </a:r>
                      <a:r>
                        <a:rPr lang="en-MY" sz="1600" b="1" u="none" strike="noStrike" dirty="0">
                          <a:effectLst/>
                        </a:rPr>
                        <a:t> 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Disbursement</a:t>
                      </a:r>
                      <a:r>
                        <a:rPr lang="en-MY" sz="1600" b="1" u="none" strike="noStrike" baseline="0" dirty="0">
                          <a:effectLst/>
                        </a:rPr>
                        <a:t> </a:t>
                      </a:r>
                    </a:p>
                    <a:p>
                      <a:pPr algn="ctr" rtl="0" fontAlgn="ctr"/>
                      <a:r>
                        <a:rPr lang="en-MY" sz="1600" b="1" u="none" strike="noStrike" baseline="0" dirty="0">
                          <a:effectLst/>
                        </a:rPr>
                        <a:t>TAT</a:t>
                      </a:r>
                      <a:r>
                        <a:rPr lang="en-MY" sz="1600" b="1" u="none" strike="noStrike" dirty="0">
                          <a:effectLst/>
                        </a:rPr>
                        <a:t> 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Commission</a:t>
                      </a:r>
                      <a:r>
                        <a:rPr lang="en-MY" sz="1600" b="1" u="none" strike="noStrike" baseline="0" dirty="0">
                          <a:effectLst/>
                        </a:rPr>
                        <a:t> </a:t>
                      </a:r>
                      <a:r>
                        <a:rPr lang="en-MY" sz="1600" b="1" u="none" strike="noStrike" dirty="0">
                          <a:effectLst/>
                        </a:rPr>
                        <a:t>Rate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366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%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%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Working days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b="1" u="none" strike="noStrike" dirty="0">
                          <a:effectLst/>
                        </a:rPr>
                        <a:t>%</a:t>
                      </a:r>
                      <a:endParaRPr lang="en-MY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Tanjung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Keramat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5.99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80.0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–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87.0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2 – 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6.00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Kobeta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5.99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80.0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3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–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7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4.50 – 5.00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>
                          <a:effectLst/>
                        </a:rPr>
                        <a:t>MCCM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4.90</a:t>
                      </a:r>
                      <a:r>
                        <a:rPr lang="en-MY" sz="1600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– 4.95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97.0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2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–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4.00 – 5.00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u="none" strike="noStrike" dirty="0" err="1">
                          <a:effectLst/>
                        </a:rPr>
                        <a:t>Ukhwah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4.68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82.0 – 84.0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4.00 – 4.50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4.00 – 4.50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Koputri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5.50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90.0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7 – </a:t>
                      </a:r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14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4.00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Kowamas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6.25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82.0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2.00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–</a:t>
                      </a:r>
                      <a:r>
                        <a:rPr lang="en-MY" sz="16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3.00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Kogemilang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6.95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30 – 60 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2.00 – 2.50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Kekal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4.99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95.0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2.00 – 2.50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MY" sz="1600" u="none" strike="noStrike" dirty="0" err="1">
                          <a:effectLst/>
                        </a:rPr>
                        <a:t>Ikhtiar</a:t>
                      </a:r>
                      <a:r>
                        <a:rPr lang="en-MY" sz="1600" u="none" strike="noStrike" dirty="0">
                          <a:effectLst/>
                        </a:rPr>
                        <a:t> </a:t>
                      </a:r>
                      <a:r>
                        <a:rPr lang="en-MY" sz="1600" u="none" strike="noStrike" dirty="0" err="1">
                          <a:effectLst/>
                        </a:rPr>
                        <a:t>Destinasi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3.99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98.0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600" u="none" strike="noStrike" dirty="0" smtClean="0">
                          <a:effectLst/>
                          <a:latin typeface="+mn-lt"/>
                        </a:rPr>
                        <a:t>2.00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Bank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Persatuan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4.15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–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600" u="none" strike="noStrike" dirty="0">
                          <a:effectLst/>
                          <a:latin typeface="+mn-lt"/>
                        </a:rPr>
                        <a:t>98.0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Sabah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Credit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4 -5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Bank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akyat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3.57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RHB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MBSB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BSN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46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99.0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4AA2A9-4F98-4B96-A3F9-0E66C28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Competitor Analysis – Low Commission</a:t>
            </a:r>
          </a:p>
        </p:txBody>
      </p:sp>
      <p:pic>
        <p:nvPicPr>
          <p:cNvPr id="6" name="Picture 5" descr="bank_rakyat_7663c_450x450.png">
            <a:extLst>
              <a:ext uri="{FF2B5EF4-FFF2-40B4-BE49-F238E27FC236}">
                <a16:creationId xmlns="" xmlns:a16="http://schemas.microsoft.com/office/drawing/2014/main" id="{F4C4BAA6-CC6B-47DE-9B4B-2C83E2FC4D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2052" y="1600200"/>
            <a:ext cx="1004888" cy="238125"/>
          </a:xfrm>
          <a:prstGeom prst="rect">
            <a:avLst/>
          </a:prstGeom>
        </p:spPr>
      </p:pic>
      <p:pic>
        <p:nvPicPr>
          <p:cNvPr id="7" name="Picture 6" descr="bank_rakyat_7663c_450x450.png">
            <a:extLst>
              <a:ext uri="{FF2B5EF4-FFF2-40B4-BE49-F238E27FC236}">
                <a16:creationId xmlns="" xmlns:a16="http://schemas.microsoft.com/office/drawing/2014/main" id="{A4357F6E-8DD1-4FE3-ADBF-DF4958102F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340" y="4175718"/>
            <a:ext cx="1006475" cy="238125"/>
          </a:xfrm>
          <a:prstGeom prst="rect">
            <a:avLst/>
          </a:prstGeom>
        </p:spPr>
      </p:pic>
      <p:pic>
        <p:nvPicPr>
          <p:cNvPr id="8" name="Picture 7" descr="bank_rakyat_7663c_450x450.png">
            <a:extLst>
              <a:ext uri="{FF2B5EF4-FFF2-40B4-BE49-F238E27FC236}">
                <a16:creationId xmlns="" xmlns:a16="http://schemas.microsoft.com/office/drawing/2014/main" id="{98960C99-5AC6-4297-A4F9-74C27F49CA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340" y="3207978"/>
            <a:ext cx="1006475" cy="238125"/>
          </a:xfrm>
          <a:prstGeom prst="rect">
            <a:avLst/>
          </a:prstGeom>
        </p:spPr>
      </p:pic>
      <p:pic>
        <p:nvPicPr>
          <p:cNvPr id="9" name="Picture 8" descr="bank_rakyat_7663c_450x450.png">
            <a:extLst>
              <a:ext uri="{FF2B5EF4-FFF2-40B4-BE49-F238E27FC236}">
                <a16:creationId xmlns="" xmlns:a16="http://schemas.microsoft.com/office/drawing/2014/main" id="{D2739BBA-0F4F-4D57-8C10-C21651E246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340" y="3867162"/>
            <a:ext cx="1022350" cy="24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D194EE2-1E3E-4176-A6C3-813DEB93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1" b="24196"/>
          <a:stretch/>
        </p:blipFill>
        <p:spPr>
          <a:xfrm>
            <a:off x="1584752" y="1909595"/>
            <a:ext cx="992188" cy="23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8BEFBD2-CA10-4B4B-B125-E3DD0E27D8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0" b="23757"/>
          <a:stretch/>
        </p:blipFill>
        <p:spPr>
          <a:xfrm>
            <a:off x="1586340" y="4493536"/>
            <a:ext cx="1016000" cy="255587"/>
          </a:xfrm>
          <a:prstGeom prst="rect">
            <a:avLst/>
          </a:prstGeom>
        </p:spPr>
      </p:pic>
      <p:pic>
        <p:nvPicPr>
          <p:cNvPr id="12" name="Picture 11" descr="Public-Bank.png">
            <a:extLst>
              <a:ext uri="{FF2B5EF4-FFF2-40B4-BE49-F238E27FC236}">
                <a16:creationId xmlns="" xmlns:a16="http://schemas.microsoft.com/office/drawing/2014/main" id="{A7B8DAEB-5FDB-45A2-96CA-7E1BD5257F7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2052" y="2211858"/>
            <a:ext cx="992188" cy="304800"/>
          </a:xfrm>
          <a:prstGeom prst="rect">
            <a:avLst/>
          </a:prstGeom>
        </p:spPr>
      </p:pic>
      <p:pic>
        <p:nvPicPr>
          <p:cNvPr id="13" name="Picture 12" descr="bank_rakyat_7663c_450x450.png">
            <a:extLst>
              <a:ext uri="{FF2B5EF4-FFF2-40B4-BE49-F238E27FC236}">
                <a16:creationId xmlns="" xmlns:a16="http://schemas.microsoft.com/office/drawing/2014/main" id="{133772EB-727B-469E-84F5-AFD566E2BD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340" y="5471118"/>
            <a:ext cx="1004888" cy="238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C9BB25E-DCFD-47D6-922C-DB28E83B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06" y="6448383"/>
            <a:ext cx="10382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852D02B-FC72-4692-AAE3-236E780F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0" y="3524208"/>
            <a:ext cx="9906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CE06AF8-7536-4F12-872C-2CC25EA3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82" y="4848983"/>
            <a:ext cx="1001758" cy="2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4CF46B5-9832-47A7-B1CB-BFA5686B2D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71" y="5114883"/>
            <a:ext cx="729901" cy="32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D11B7F-C99B-4C87-9413-DD695478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0" y="5785443"/>
            <a:ext cx="933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188E4F7-F656-4674-A9D5-D68666D2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19" y="6105483"/>
            <a:ext cx="9906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="" xmlns:a16="http://schemas.microsoft.com/office/drawing/2014/main" id="{BFF3A6B7-F926-4F87-AE8D-06E743AA9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8" b="10137"/>
          <a:stretch/>
        </p:blipFill>
        <p:spPr bwMode="auto">
          <a:xfrm>
            <a:off x="1598510" y="2552700"/>
            <a:ext cx="94200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Slide Number Placeholder 3">
            <a:extLst>
              <a:ext uri="{FF2B5EF4-FFF2-40B4-BE49-F238E27FC236}">
                <a16:creationId xmlns="" xmlns:a16="http://schemas.microsoft.com/office/drawing/2014/main" id="{6C7971FE-3096-4C50-B5F2-BABF837F329C}"/>
              </a:ext>
            </a:extLst>
          </p:cNvPr>
          <p:cNvSpPr txBox="1">
            <a:spLocks/>
          </p:cNvSpPr>
          <p:nvPr/>
        </p:nvSpPr>
        <p:spPr>
          <a:xfrm>
            <a:off x="6680977" y="575189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0105A5-61A6-4C0C-A306-C4565F917444}" type="slidenum">
              <a:rPr lang="en-MY" smtClean="0"/>
              <a:pPr/>
              <a:t>14</a:t>
            </a:fld>
            <a:endParaRPr lang="en-MY" dirty="0"/>
          </a:p>
        </p:txBody>
      </p:sp>
      <p:sp>
        <p:nvSpPr>
          <p:cNvPr id="26" name="TextBox 25"/>
          <p:cNvSpPr txBox="1"/>
          <p:nvPr/>
        </p:nvSpPr>
        <p:spPr>
          <a:xfrm>
            <a:off x="6313714" y="526189"/>
            <a:ext cx="179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*Updated as at 8.02.2019</a:t>
            </a:r>
            <a:endParaRPr lang="en-MY" sz="1200" i="1" dirty="0"/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3852D02B-FC72-4692-AAE3-236E780F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96" y="2887624"/>
            <a:ext cx="9906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7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/>
          <p:cNvGrpSpPr/>
          <p:nvPr/>
        </p:nvGrpSpPr>
        <p:grpSpPr>
          <a:xfrm>
            <a:off x="5324707" y="3826418"/>
            <a:ext cx="2742735" cy="2396860"/>
            <a:chOff x="-8735290" y="3163207"/>
            <a:chExt cx="8077200" cy="2584913"/>
          </a:xfrm>
        </p:grpSpPr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-8735290" y="3163207"/>
              <a:ext cx="8077200" cy="2584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-8735290" y="316320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05995" y="680554"/>
            <a:ext cx="4940974" cy="3179662"/>
            <a:chOff x="-8735290" y="3163207"/>
            <a:chExt cx="8077200" cy="2584913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-8735290" y="3163207"/>
              <a:ext cx="8077200" cy="2584912"/>
            </a:xfrm>
            <a:prstGeom prst="rect">
              <a:avLst/>
            </a:prstGeom>
            <a:solidFill>
              <a:srgbClr val="FE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-8735290" y="316320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30054" y="3835195"/>
            <a:ext cx="4916915" cy="2422729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7" name="Rectangle 136"/>
          <p:cNvSpPr/>
          <p:nvPr/>
        </p:nvSpPr>
        <p:spPr>
          <a:xfrm>
            <a:off x="5346970" y="702410"/>
            <a:ext cx="2735521" cy="311373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Payout – Profit Rate Matrix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15</a:t>
            </a:fld>
            <a:endParaRPr lang="en-MY"/>
          </a:p>
        </p:txBody>
      </p:sp>
      <p:sp>
        <p:nvSpPr>
          <p:cNvPr id="100" name="Rectangle 99"/>
          <p:cNvSpPr/>
          <p:nvPr/>
        </p:nvSpPr>
        <p:spPr>
          <a:xfrm rot="5400000" flipV="1">
            <a:off x="-2391330" y="3334526"/>
            <a:ext cx="5637248" cy="323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-176525" y="331178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Profit Rate</a:t>
            </a:r>
            <a:endParaRPr lang="en-MY" b="1" dirty="0">
              <a:solidFill>
                <a:schemeClr val="bg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600589" y="3833885"/>
            <a:ext cx="744989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58395" y="3583217"/>
            <a:ext cx="1941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</a:rPr>
              <a:t>Average Profit rate = 6.24%</a:t>
            </a:r>
            <a:endParaRPr lang="en-MY" sz="1200" b="1" i="1" dirty="0">
              <a:solidFill>
                <a:srgbClr val="FF0000"/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rot="5400000" flipV="1">
            <a:off x="2574970" y="3474410"/>
            <a:ext cx="55440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413307" y="587932"/>
            <a:ext cx="1233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0000"/>
                </a:solidFill>
              </a:rPr>
              <a:t>Average Payout </a:t>
            </a:r>
          </a:p>
          <a:p>
            <a:pPr algn="ctr"/>
            <a:r>
              <a:rPr lang="en-US" sz="1200" b="1" i="1" dirty="0" smtClean="0">
                <a:solidFill>
                  <a:srgbClr val="FF0000"/>
                </a:solidFill>
              </a:rPr>
              <a:t>= 88.3%</a:t>
            </a:r>
            <a:endParaRPr lang="en-MY" sz="1200" b="1" i="1" dirty="0">
              <a:solidFill>
                <a:srgbClr val="FF0000"/>
              </a:solidFill>
            </a:endParaRPr>
          </a:p>
        </p:txBody>
      </p:sp>
      <p:cxnSp>
        <p:nvCxnSpPr>
          <p:cNvPr id="112" name="Elbow Connector 111"/>
          <p:cNvCxnSpPr>
            <a:stCxn id="25" idx="3"/>
          </p:cNvCxnSpPr>
          <p:nvPr/>
        </p:nvCxnSpPr>
        <p:spPr>
          <a:xfrm flipV="1">
            <a:off x="4314921" y="3911797"/>
            <a:ext cx="790123" cy="722151"/>
          </a:xfrm>
          <a:prstGeom prst="bentConnector3">
            <a:avLst>
              <a:gd name="adj1" fmla="val 319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752301" y="847722"/>
            <a:ext cx="7440797" cy="5159052"/>
            <a:chOff x="752301" y="847722"/>
            <a:chExt cx="7440797" cy="5159052"/>
          </a:xfrm>
        </p:grpSpPr>
        <p:sp>
          <p:nvSpPr>
            <p:cNvPr id="6" name="TextBox 5"/>
            <p:cNvSpPr txBox="1"/>
            <p:nvPr/>
          </p:nvSpPr>
          <p:spPr>
            <a:xfrm>
              <a:off x="752301" y="1420117"/>
              <a:ext cx="914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Koaid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(50.0, 10.00)</a:t>
              </a:r>
              <a:endParaRPr lang="en-MY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14118" y="847722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Petronesa</a:t>
              </a:r>
              <a:r>
                <a:rPr lang="en-US" sz="1100" b="1" dirty="0" smtClean="0"/>
                <a:t> (Sarawak)</a:t>
              </a:r>
            </a:p>
            <a:p>
              <a:pPr algn="ctr"/>
              <a:r>
                <a:rPr lang="en-US" sz="1100" dirty="0" smtClean="0"/>
                <a:t>(77.7, 11.70)</a:t>
              </a:r>
              <a:endParaRPr lang="en-MY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48648" y="2425243"/>
              <a:ext cx="8418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Konsumer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(70.0, 7.99)</a:t>
              </a:r>
              <a:endParaRPr lang="en-MY" sz="11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46970" y="2155803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Borneo</a:t>
              </a:r>
            </a:p>
            <a:p>
              <a:pPr algn="ctr"/>
              <a:r>
                <a:rPr lang="en-US" sz="1100" dirty="0" smtClean="0"/>
                <a:t>(90.0, 8.50)</a:t>
              </a:r>
              <a:endParaRPr lang="en-MY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86274" y="2972648"/>
              <a:ext cx="8723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Kogemilang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(85.0, 6.95)</a:t>
              </a:r>
              <a:endParaRPr lang="en-MY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01503" y="3454600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Kowamas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(82.0, 6.25)</a:t>
              </a:r>
              <a:endParaRPr lang="en-MY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01503" y="3936552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Kobeta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(80.0, 5.99)</a:t>
              </a:r>
              <a:endParaRPr lang="en-MY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01503" y="4900456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Ukhwah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(84.0, 4.68)</a:t>
              </a:r>
              <a:endParaRPr lang="en-MY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01503" y="5382410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Ukhwah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(86.0, 4.99)</a:t>
              </a:r>
              <a:endParaRPr lang="en-MY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68458" y="2805545"/>
              <a:ext cx="914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MBSB</a:t>
              </a:r>
            </a:p>
            <a:p>
              <a:pPr algn="ctr"/>
              <a:r>
                <a:rPr lang="en-US" sz="1100" dirty="0" smtClean="0"/>
                <a:t>(100.0, 7.50)</a:t>
              </a:r>
              <a:endParaRPr lang="en-MY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8458" y="3163208"/>
              <a:ext cx="914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BSN</a:t>
              </a:r>
            </a:p>
            <a:p>
              <a:pPr algn="ctr"/>
              <a:r>
                <a:rPr lang="en-US" sz="1100" dirty="0" smtClean="0"/>
                <a:t>(100.0, 6.50)</a:t>
              </a:r>
              <a:endParaRPr lang="en-MY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68458" y="4520042"/>
              <a:ext cx="914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RHB</a:t>
              </a:r>
            </a:p>
            <a:p>
              <a:pPr algn="ctr"/>
              <a:r>
                <a:rPr lang="en-US" sz="1100" dirty="0" smtClean="0"/>
                <a:t>(100.0, 4.50)</a:t>
              </a:r>
              <a:endParaRPr lang="en-MY" sz="11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68458" y="5575887"/>
              <a:ext cx="9140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Bank Rakyat</a:t>
              </a:r>
            </a:p>
            <a:p>
              <a:pPr algn="ctr"/>
              <a:r>
                <a:rPr lang="en-US" sz="1100" dirty="0" smtClean="0"/>
                <a:t>(100.0, 3.57)</a:t>
              </a:r>
              <a:endParaRPr lang="en-MY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57851" y="5223938"/>
              <a:ext cx="11352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Ikhtiar</a:t>
              </a:r>
              <a:r>
                <a:rPr lang="en-US" sz="1100" b="1" dirty="0" smtClean="0"/>
                <a:t> </a:t>
              </a:r>
              <a:r>
                <a:rPr lang="en-US" sz="1100" b="1" dirty="0" err="1" smtClean="0"/>
                <a:t>Destinasi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(98.0, 3.99)</a:t>
              </a:r>
              <a:endParaRPr lang="en-MY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77087" y="4871990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Bank </a:t>
              </a:r>
              <a:r>
                <a:rPr lang="en-US" sz="1100" b="1" dirty="0" err="1" smtClean="0"/>
                <a:t>Persatuan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(98.0, 4.15)</a:t>
              </a:r>
              <a:endParaRPr lang="en-MY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1244" y="4168094"/>
              <a:ext cx="9284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Sabah Credit</a:t>
              </a:r>
            </a:p>
            <a:p>
              <a:pPr algn="ctr"/>
              <a:r>
                <a:rPr lang="en-US" sz="1100" dirty="0" smtClean="0"/>
                <a:t>(98.0, 4.50)</a:t>
              </a:r>
              <a:endParaRPr lang="en-MY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04526" y="3816146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MCCM</a:t>
              </a:r>
            </a:p>
            <a:p>
              <a:pPr algn="ctr"/>
              <a:r>
                <a:rPr lang="en-US" sz="1100" dirty="0" smtClean="0"/>
                <a:t>(97.0, 4.90)</a:t>
              </a:r>
              <a:endParaRPr lang="en-MY" sz="11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01755" y="4463371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Kekal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(95.0, 4.99)</a:t>
              </a:r>
              <a:endParaRPr lang="en-MY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69270" y="3805310"/>
              <a:ext cx="8418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Koputri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(90.0, 5.50)</a:t>
              </a:r>
              <a:endParaRPr lang="en-MY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29981" y="4418504"/>
              <a:ext cx="11849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err="1" smtClean="0"/>
                <a:t>Tanjung</a:t>
              </a:r>
              <a:r>
                <a:rPr lang="en-US" sz="1100" b="1" dirty="0" smtClean="0"/>
                <a:t> </a:t>
              </a:r>
              <a:r>
                <a:rPr lang="en-US" sz="1100" b="1" dirty="0" err="1" smtClean="0"/>
                <a:t>Keramat</a:t>
              </a:r>
              <a:endParaRPr lang="en-US" sz="1100" b="1" dirty="0" smtClean="0"/>
            </a:p>
            <a:p>
              <a:pPr algn="ctr"/>
              <a:r>
                <a:rPr lang="en-US" sz="1100" dirty="0" smtClean="0"/>
                <a:t>(87.0, 5.99)</a:t>
              </a:r>
              <a:endParaRPr lang="en-MY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1410" y="298754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(86.0, 7.99)</a:t>
              </a:r>
              <a:endParaRPr lang="en-MY" sz="1100" dirty="0"/>
            </a:p>
          </p:txBody>
        </p:sp>
        <p:cxnSp>
          <p:nvCxnSpPr>
            <p:cNvPr id="46" name="Elbow Connector 45"/>
            <p:cNvCxnSpPr>
              <a:endCxn id="18" idx="1"/>
            </p:cNvCxnSpPr>
            <p:nvPr/>
          </p:nvCxnSpPr>
          <p:spPr>
            <a:xfrm rot="16200000" flipH="1">
              <a:off x="6580318" y="5203190"/>
              <a:ext cx="703897" cy="47238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endCxn id="19" idx="1"/>
            </p:cNvCxnSpPr>
            <p:nvPr/>
          </p:nvCxnSpPr>
          <p:spPr>
            <a:xfrm>
              <a:off x="6469860" y="4894258"/>
              <a:ext cx="587991" cy="545124"/>
            </a:xfrm>
            <a:prstGeom prst="bentConnector3">
              <a:avLst>
                <a:gd name="adj1" fmla="val 7308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endCxn id="20" idx="1"/>
            </p:cNvCxnSpPr>
            <p:nvPr/>
          </p:nvCxnSpPr>
          <p:spPr>
            <a:xfrm>
              <a:off x="6469860" y="4802981"/>
              <a:ext cx="607227" cy="284453"/>
            </a:xfrm>
            <a:prstGeom prst="bentConnector3">
              <a:avLst>
                <a:gd name="adj1" fmla="val 841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endCxn id="17" idx="1"/>
            </p:cNvCxnSpPr>
            <p:nvPr/>
          </p:nvCxnSpPr>
          <p:spPr>
            <a:xfrm>
              <a:off x="6717510" y="4678814"/>
              <a:ext cx="450948" cy="566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endCxn id="21" idx="1"/>
            </p:cNvCxnSpPr>
            <p:nvPr/>
          </p:nvCxnSpPr>
          <p:spPr>
            <a:xfrm flipV="1">
              <a:off x="6469860" y="4383538"/>
              <a:ext cx="691384" cy="250409"/>
            </a:xfrm>
            <a:prstGeom prst="bentConnector3">
              <a:avLst>
                <a:gd name="adj1" fmla="val -235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endCxn id="22" idx="1"/>
            </p:cNvCxnSpPr>
            <p:nvPr/>
          </p:nvCxnSpPr>
          <p:spPr>
            <a:xfrm flipV="1">
              <a:off x="6343652" y="4031590"/>
              <a:ext cx="860874" cy="386914"/>
            </a:xfrm>
            <a:prstGeom prst="bentConnector3">
              <a:avLst>
                <a:gd name="adj1" fmla="val -89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endCxn id="16" idx="1"/>
            </p:cNvCxnSpPr>
            <p:nvPr/>
          </p:nvCxnSpPr>
          <p:spPr>
            <a:xfrm flipV="1">
              <a:off x="6717510" y="3378652"/>
              <a:ext cx="450948" cy="2844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>
              <a:endCxn id="15" idx="1"/>
            </p:cNvCxnSpPr>
            <p:nvPr/>
          </p:nvCxnSpPr>
          <p:spPr>
            <a:xfrm flipV="1">
              <a:off x="6717510" y="3020989"/>
              <a:ext cx="450948" cy="1575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/>
            <p:cNvCxnSpPr>
              <a:stCxn id="13" idx="3"/>
            </p:cNvCxnSpPr>
            <p:nvPr/>
          </p:nvCxnSpPr>
          <p:spPr>
            <a:xfrm flipV="1">
              <a:off x="4143400" y="4593861"/>
              <a:ext cx="638150" cy="522039"/>
            </a:xfrm>
            <a:prstGeom prst="bentConnector3">
              <a:avLst>
                <a:gd name="adj1" fmla="val 9925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14" idx="3"/>
            </p:cNvCxnSpPr>
            <p:nvPr/>
          </p:nvCxnSpPr>
          <p:spPr>
            <a:xfrm flipV="1">
              <a:off x="4143400" y="4384966"/>
              <a:ext cx="861045" cy="121288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Elbow Connector 87"/>
            <p:cNvCxnSpPr>
              <a:stCxn id="12" idx="3"/>
            </p:cNvCxnSpPr>
            <p:nvPr/>
          </p:nvCxnSpPr>
          <p:spPr>
            <a:xfrm flipV="1">
              <a:off x="4143400" y="3936552"/>
              <a:ext cx="154756" cy="215444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11" idx="3"/>
            </p:cNvCxnSpPr>
            <p:nvPr/>
          </p:nvCxnSpPr>
          <p:spPr>
            <a:xfrm>
              <a:off x="4143400" y="3670044"/>
              <a:ext cx="382646" cy="1042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10" idx="3"/>
            </p:cNvCxnSpPr>
            <p:nvPr/>
          </p:nvCxnSpPr>
          <p:spPr>
            <a:xfrm>
              <a:off x="4158629" y="3188092"/>
              <a:ext cx="708646" cy="24090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461939"/>
              </p:ext>
            </p:extLst>
          </p:nvPr>
        </p:nvGraphicFramePr>
        <p:xfrm>
          <a:off x="441403" y="906117"/>
          <a:ext cx="6997700" cy="4448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0" name="Picture 139" descr="rce logo 2">
            <a:extLst>
              <a:ext uri="{FF2B5EF4-FFF2-40B4-BE49-F238E27FC236}">
                <a16:creationId xmlns="" xmlns:a16="http://schemas.microsoft.com/office/drawing/2014/main" id="{0947EEE3-83C2-4063-9A00-507941AC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07" y="2801385"/>
            <a:ext cx="5159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3999" y="5949950"/>
            <a:ext cx="7838209" cy="369332"/>
            <a:chOff x="253999" y="6216650"/>
            <a:chExt cx="7838209" cy="369332"/>
          </a:xfrm>
        </p:grpSpPr>
        <p:sp>
          <p:nvSpPr>
            <p:cNvPr id="99" name="Rectangle 98"/>
            <p:cNvSpPr/>
            <p:nvPr/>
          </p:nvSpPr>
          <p:spPr>
            <a:xfrm>
              <a:off x="587889" y="6257925"/>
              <a:ext cx="7504319" cy="3238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1" name="Right Triangle 100"/>
            <p:cNvSpPr/>
            <p:nvPr/>
          </p:nvSpPr>
          <p:spPr>
            <a:xfrm flipH="1">
              <a:off x="253999" y="6257925"/>
              <a:ext cx="323851" cy="323852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916663" y="6216650"/>
              <a:ext cx="84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Payout</a:t>
              </a:r>
              <a:endParaRPr lang="en-MY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65564" y="5959665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Low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68987" y="595966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138818" y="556513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Low</a:t>
            </a:r>
            <a:endParaRPr lang="en-MY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847133" y="6397821"/>
            <a:ext cx="1332000" cy="360000"/>
            <a:chOff x="-8735290" y="3163207"/>
            <a:chExt cx="8077200" cy="2584913"/>
          </a:xfrm>
        </p:grpSpPr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-8735290" y="3163207"/>
              <a:ext cx="8077200" cy="2584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-8735290" y="316320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Competitive</a:t>
              </a:r>
              <a:endParaRPr lang="en-MY" dirty="0">
                <a:solidFill>
                  <a:srgbClr val="00B050"/>
                </a:solidFill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3513899" y="6397821"/>
            <a:ext cx="1332000" cy="3600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Average</a:t>
            </a:r>
            <a:endParaRPr lang="en-MY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 rot="16200000">
            <a:off x="117754" y="79276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180666" y="6397821"/>
            <a:ext cx="1332000" cy="360000"/>
          </a:xfrm>
          <a:prstGeom prst="rect">
            <a:avLst/>
          </a:prstGeom>
          <a:solidFill>
            <a:srgbClr val="FED3C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High-priced</a:t>
            </a:r>
            <a:endParaRPr lang="en-M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/>
          <p:cNvCxnSpPr/>
          <p:nvPr/>
        </p:nvCxnSpPr>
        <p:spPr>
          <a:xfrm rot="5400000" flipV="1">
            <a:off x="1304970" y="3474410"/>
            <a:ext cx="55440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4087896" y="3907473"/>
            <a:ext cx="3987987" cy="2396860"/>
            <a:chOff x="-8735290" y="3163207"/>
            <a:chExt cx="8077200" cy="2584913"/>
          </a:xfrm>
        </p:grpSpPr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-8735290" y="3163207"/>
              <a:ext cx="8077200" cy="2584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-8735290" y="316320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05994" y="695325"/>
            <a:ext cx="3642625" cy="3179662"/>
            <a:chOff x="-8735290" y="3163207"/>
            <a:chExt cx="8077200" cy="2584913"/>
          </a:xfrm>
        </p:grpSpPr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-8735290" y="3163207"/>
              <a:ext cx="8077200" cy="2584912"/>
            </a:xfrm>
            <a:prstGeom prst="rect">
              <a:avLst/>
            </a:prstGeom>
            <a:solidFill>
              <a:srgbClr val="FE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-8735290" y="316320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165414"/>
              </p:ext>
            </p:extLst>
          </p:nvPr>
        </p:nvGraphicFramePr>
        <p:xfrm>
          <a:off x="441402" y="687420"/>
          <a:ext cx="7800897" cy="5270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9" name="Rectangle 138"/>
          <p:cNvSpPr/>
          <p:nvPr/>
        </p:nvSpPr>
        <p:spPr>
          <a:xfrm>
            <a:off x="430054" y="3907472"/>
            <a:ext cx="3632441" cy="234092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7" name="Rectangle 136"/>
          <p:cNvSpPr/>
          <p:nvPr/>
        </p:nvSpPr>
        <p:spPr>
          <a:xfrm>
            <a:off x="4076970" y="702409"/>
            <a:ext cx="4005521" cy="3182275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Commission – TAT Matrix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16</a:t>
            </a:fld>
            <a:endParaRPr lang="en-MY"/>
          </a:p>
        </p:txBody>
      </p:sp>
      <p:sp>
        <p:nvSpPr>
          <p:cNvPr id="100" name="Rectangle 99"/>
          <p:cNvSpPr/>
          <p:nvPr/>
        </p:nvSpPr>
        <p:spPr>
          <a:xfrm rot="5400000" flipV="1">
            <a:off x="-2531776" y="3341400"/>
            <a:ext cx="5616000" cy="323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" name="Group 2"/>
          <p:cNvGrpSpPr/>
          <p:nvPr/>
        </p:nvGrpSpPr>
        <p:grpSpPr>
          <a:xfrm>
            <a:off x="114299" y="5961585"/>
            <a:ext cx="7994342" cy="369332"/>
            <a:chOff x="114299" y="5933010"/>
            <a:chExt cx="7994342" cy="369332"/>
          </a:xfrm>
        </p:grpSpPr>
        <p:sp>
          <p:nvSpPr>
            <p:cNvPr id="99" name="Rectangle 98"/>
            <p:cNvSpPr/>
            <p:nvPr/>
          </p:nvSpPr>
          <p:spPr>
            <a:xfrm>
              <a:off x="441882" y="5953125"/>
              <a:ext cx="7666759" cy="3238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1" name="Right Triangle 100"/>
            <p:cNvSpPr/>
            <p:nvPr/>
          </p:nvSpPr>
          <p:spPr>
            <a:xfrm flipH="1">
              <a:off x="114299" y="5953125"/>
              <a:ext cx="323851" cy="323852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601839" y="5933010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Commission</a:t>
              </a:r>
              <a:endParaRPr lang="en-MY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 rot="16200000">
            <a:off x="-643927" y="3444659"/>
            <a:ext cx="182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Turnaround Time</a:t>
            </a:r>
            <a:endParaRPr lang="en-MY" b="1" dirty="0">
              <a:solidFill>
                <a:schemeClr val="bg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54483" y="3884685"/>
            <a:ext cx="75960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 descr="rce logo 2">
            <a:extLst>
              <a:ext uri="{FF2B5EF4-FFF2-40B4-BE49-F238E27FC236}">
                <a16:creationId xmlns="" xmlns:a16="http://schemas.microsoft.com/office/drawing/2014/main" id="{0947EEE3-83C2-4063-9A00-507941AC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18" y="4867730"/>
            <a:ext cx="5159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29702" y="3506272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Koaid</a:t>
            </a:r>
            <a:endParaRPr lang="en-US" sz="1100" b="1" dirty="0" smtClean="0"/>
          </a:p>
          <a:p>
            <a:pPr algn="ctr"/>
            <a:r>
              <a:rPr lang="en-US" sz="1100" dirty="0" smtClean="0"/>
              <a:t>(50.0, 10.00)</a:t>
            </a:r>
            <a:endParaRPr lang="en-MY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709872" y="4803088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Petronesa</a:t>
            </a:r>
            <a:r>
              <a:rPr lang="en-US" sz="1100" b="1" dirty="0" smtClean="0"/>
              <a:t> (Sarawak)</a:t>
            </a:r>
          </a:p>
          <a:p>
            <a:pPr algn="ctr"/>
            <a:r>
              <a:rPr lang="en-US" sz="1100" dirty="0" smtClean="0"/>
              <a:t>(9.0, 2)</a:t>
            </a:r>
            <a:endParaRPr lang="en-MY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028253" y="2751598"/>
            <a:ext cx="841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Konsumer</a:t>
            </a:r>
            <a:endParaRPr lang="en-US" sz="1100" b="1" dirty="0" smtClean="0"/>
          </a:p>
          <a:p>
            <a:pPr algn="ctr"/>
            <a:r>
              <a:rPr lang="en-US" sz="1100" dirty="0" smtClean="0"/>
              <a:t>(70.0, 7.99)</a:t>
            </a:r>
            <a:endParaRPr lang="en-MY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442191" y="3976651"/>
            <a:ext cx="662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Borneo</a:t>
            </a:r>
          </a:p>
          <a:p>
            <a:pPr algn="ctr"/>
            <a:r>
              <a:rPr lang="en-US" sz="1100" dirty="0" smtClean="0"/>
              <a:t>(10.0, 5)</a:t>
            </a:r>
            <a:endParaRPr lang="en-MY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988999" y="3970275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Kogemilang</a:t>
            </a:r>
            <a:endParaRPr lang="en-US" sz="1100" b="1" dirty="0" smtClean="0"/>
          </a:p>
          <a:p>
            <a:pPr algn="ctr"/>
            <a:r>
              <a:rPr lang="en-US" sz="1100" dirty="0" smtClean="0"/>
              <a:t>(2.5, 6)</a:t>
            </a:r>
            <a:endParaRPr lang="en-MY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065246" y="4650568"/>
            <a:ext cx="769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Kowamas</a:t>
            </a:r>
            <a:endParaRPr lang="en-US" sz="1100" b="1" dirty="0" smtClean="0"/>
          </a:p>
          <a:p>
            <a:pPr algn="ctr"/>
            <a:r>
              <a:rPr lang="en-US" sz="1100" dirty="0" smtClean="0"/>
              <a:t>(3.0, 3)</a:t>
            </a:r>
            <a:endParaRPr lang="en-MY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829679" y="4528001"/>
            <a:ext cx="6014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Kobeta</a:t>
            </a:r>
            <a:endParaRPr lang="en-US" sz="1100" b="1" dirty="0" smtClean="0"/>
          </a:p>
          <a:p>
            <a:pPr algn="ctr"/>
            <a:r>
              <a:rPr lang="en-US" sz="1100" dirty="0" smtClean="0"/>
              <a:t>(5.0, 3)</a:t>
            </a:r>
            <a:endParaRPr lang="en-MY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393723" y="2808270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Ukhwah</a:t>
            </a:r>
            <a:endParaRPr lang="en-US" sz="1100" b="1" dirty="0" smtClean="0"/>
          </a:p>
          <a:p>
            <a:pPr algn="ctr"/>
            <a:r>
              <a:rPr lang="en-US" sz="1100" dirty="0" smtClean="0"/>
              <a:t>(5.0, 14)</a:t>
            </a:r>
            <a:endParaRPr lang="en-MY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228969" y="5352771"/>
            <a:ext cx="1157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RHB, BSN, MBSB</a:t>
            </a:r>
          </a:p>
          <a:p>
            <a:pPr algn="ctr"/>
            <a:r>
              <a:rPr lang="en-US" sz="1100" dirty="0" smtClean="0"/>
              <a:t>(0.0, 0)</a:t>
            </a:r>
            <a:endParaRPr lang="en-MY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7095625" y="1299144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BSN</a:t>
            </a:r>
          </a:p>
          <a:p>
            <a:pPr algn="ctr"/>
            <a:r>
              <a:rPr lang="en-US" sz="1100" dirty="0" smtClean="0"/>
              <a:t>(100.0, 6.50)</a:t>
            </a:r>
            <a:endParaRPr lang="en-MY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168458" y="3023713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RHB</a:t>
            </a:r>
          </a:p>
          <a:p>
            <a:pPr algn="ctr"/>
            <a:r>
              <a:rPr lang="en-US" sz="1100" dirty="0" smtClean="0"/>
              <a:t>(100.0, 4.50)</a:t>
            </a:r>
            <a:endParaRPr lang="en-MY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445363" y="4830086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Bank Rakyat</a:t>
            </a:r>
          </a:p>
          <a:p>
            <a:pPr algn="ctr"/>
            <a:r>
              <a:rPr lang="en-US" sz="1100" dirty="0" smtClean="0"/>
              <a:t>(0.0, 2)</a:t>
            </a:r>
            <a:endParaRPr lang="en-MY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767" y="2808268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Ikhtiar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Destinasi</a:t>
            </a:r>
            <a:endParaRPr lang="en-US" sz="1100" b="1" dirty="0" smtClean="0"/>
          </a:p>
          <a:p>
            <a:pPr algn="ctr"/>
            <a:r>
              <a:rPr lang="en-US" sz="1100" dirty="0" smtClean="0"/>
              <a:t>(2.0, 14)</a:t>
            </a:r>
            <a:endParaRPr lang="en-MY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53992" y="4372201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Bank </a:t>
            </a:r>
            <a:r>
              <a:rPr lang="en-US" sz="1100" b="1" dirty="0" err="1" smtClean="0"/>
              <a:t>Persatuan</a:t>
            </a:r>
            <a:endParaRPr lang="en-US" sz="1100" b="1" dirty="0" smtClean="0"/>
          </a:p>
          <a:p>
            <a:pPr algn="ctr"/>
            <a:r>
              <a:rPr lang="en-US" sz="1100" dirty="0" smtClean="0"/>
              <a:t>(0.0, 3)</a:t>
            </a:r>
            <a:endParaRPr lang="en-MY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149" y="3914315"/>
            <a:ext cx="9284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Sabah Credit</a:t>
            </a:r>
          </a:p>
          <a:p>
            <a:pPr algn="ctr"/>
            <a:r>
              <a:rPr lang="en-US" sz="1100" dirty="0" smtClean="0"/>
              <a:t>(0.0, 4)</a:t>
            </a:r>
            <a:endParaRPr lang="en-MY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851081" y="4905748"/>
            <a:ext cx="590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MCCM</a:t>
            </a:r>
          </a:p>
          <a:p>
            <a:pPr algn="ctr"/>
            <a:r>
              <a:rPr lang="en-US" sz="1100" dirty="0" smtClean="0"/>
              <a:t>(5.0, 2)</a:t>
            </a:r>
            <a:endParaRPr lang="en-MY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2065002" y="855249"/>
            <a:ext cx="662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Kekal</a:t>
            </a:r>
            <a:endParaRPr lang="en-US" sz="1100" b="1" dirty="0" smtClean="0"/>
          </a:p>
          <a:p>
            <a:pPr algn="ctr"/>
            <a:r>
              <a:rPr lang="en-US" sz="1100" dirty="0" smtClean="0"/>
              <a:t>(2.5, 30)</a:t>
            </a:r>
            <a:endParaRPr lang="en-MY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2851081" y="3808485"/>
            <a:ext cx="622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Koputri</a:t>
            </a:r>
            <a:endParaRPr lang="en-US" sz="1100" b="1" dirty="0" smtClean="0"/>
          </a:p>
          <a:p>
            <a:pPr algn="ctr"/>
            <a:r>
              <a:rPr lang="en-US" sz="1100" dirty="0" smtClean="0"/>
              <a:t>(4.0, 7)</a:t>
            </a:r>
            <a:endParaRPr lang="en-MY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3415907" y="4325086"/>
            <a:ext cx="6848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Tanjung</a:t>
            </a:r>
            <a:r>
              <a:rPr lang="en-US" sz="1100" b="1" dirty="0" smtClean="0"/>
              <a:t> </a:t>
            </a:r>
          </a:p>
          <a:p>
            <a:pPr algn="ctr"/>
            <a:r>
              <a:rPr lang="en-US" sz="1100" b="1" dirty="0" err="1" smtClean="0"/>
              <a:t>Keramat</a:t>
            </a:r>
            <a:endParaRPr lang="en-US" sz="1100" b="1" dirty="0" smtClean="0"/>
          </a:p>
          <a:p>
            <a:pPr algn="ctr"/>
            <a:r>
              <a:rPr lang="en-US" sz="1100" dirty="0" smtClean="0"/>
              <a:t>(6.0, 2)</a:t>
            </a:r>
            <a:endParaRPr lang="en-MY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3982856" y="5053887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(8.0, 2)</a:t>
            </a:r>
            <a:endParaRPr lang="en-MY" sz="1100" dirty="0"/>
          </a:p>
        </p:txBody>
      </p:sp>
      <p:cxnSp>
        <p:nvCxnSpPr>
          <p:cNvPr id="52" name="Elbow Connector 51"/>
          <p:cNvCxnSpPr/>
          <p:nvPr/>
        </p:nvCxnSpPr>
        <p:spPr>
          <a:xfrm flipV="1">
            <a:off x="1244600" y="4958888"/>
            <a:ext cx="688975" cy="866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0" idx="3"/>
          </p:cNvCxnSpPr>
          <p:nvPr/>
        </p:nvCxnSpPr>
        <p:spPr>
          <a:xfrm>
            <a:off x="1450767" y="4587645"/>
            <a:ext cx="482808" cy="242441"/>
          </a:xfrm>
          <a:prstGeom prst="bentConnector3">
            <a:avLst>
              <a:gd name="adj1" fmla="val 2895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1" idx="3"/>
          </p:cNvCxnSpPr>
          <p:nvPr/>
        </p:nvCxnSpPr>
        <p:spPr>
          <a:xfrm>
            <a:off x="1366609" y="4129759"/>
            <a:ext cx="589191" cy="5470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726556" y="2808270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 smtClean="0"/>
              <a:t>Ukhwah</a:t>
            </a:r>
            <a:endParaRPr lang="en-US" sz="1100" b="1" dirty="0" smtClean="0"/>
          </a:p>
          <a:p>
            <a:pPr algn="ctr"/>
            <a:r>
              <a:rPr lang="en-US" sz="1100" dirty="0" smtClean="0"/>
              <a:t>(4.5, 14)</a:t>
            </a:r>
            <a:endParaRPr lang="en-MY" sz="1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05995" y="3608617"/>
            <a:ext cx="165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</a:rPr>
              <a:t>Average TAT = 8.5 days</a:t>
            </a:r>
            <a:endParaRPr lang="en-MY" sz="1200" b="1" i="1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48620" y="587932"/>
            <a:ext cx="1321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0000"/>
                </a:solidFill>
              </a:rPr>
              <a:t>Average </a:t>
            </a:r>
          </a:p>
          <a:p>
            <a:pPr algn="ctr"/>
            <a:r>
              <a:rPr lang="en-US" sz="1200" b="1" i="1" dirty="0" smtClean="0">
                <a:solidFill>
                  <a:srgbClr val="FF0000"/>
                </a:solidFill>
              </a:rPr>
              <a:t>Commission Rate </a:t>
            </a:r>
          </a:p>
          <a:p>
            <a:pPr algn="ctr"/>
            <a:r>
              <a:rPr lang="en-US" sz="1200" b="1" i="1" dirty="0" smtClean="0">
                <a:solidFill>
                  <a:srgbClr val="FF0000"/>
                </a:solidFill>
              </a:rPr>
              <a:t>= 6.7%</a:t>
            </a:r>
            <a:endParaRPr lang="en-MY" sz="1200" b="1" i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1682" y="5565131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Low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2746" y="79276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5564" y="5959665"/>
            <a:ext cx="5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Low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68987" y="595966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High</a:t>
            </a:r>
            <a:endParaRPr lang="en-MY" b="1" dirty="0">
              <a:solidFill>
                <a:schemeClr val="bg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5847133" y="6435921"/>
            <a:ext cx="1332000" cy="360000"/>
            <a:chOff x="-8735290" y="3163207"/>
            <a:chExt cx="8077200" cy="2584913"/>
          </a:xfrm>
        </p:grpSpPr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AD58D833-3FCD-4D15-8C7C-5F28D187DB8D}"/>
                </a:ext>
              </a:extLst>
            </p:cNvPr>
            <p:cNvSpPr/>
            <p:nvPr/>
          </p:nvSpPr>
          <p:spPr>
            <a:xfrm>
              <a:off x="-8735290" y="3163207"/>
              <a:ext cx="8077200" cy="2584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-8735290" y="3163208"/>
              <a:ext cx="8077200" cy="258491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Competitive</a:t>
              </a:r>
              <a:endParaRPr lang="en-MY" dirty="0">
                <a:solidFill>
                  <a:srgbClr val="00B050"/>
                </a:solidFill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3513899" y="6435921"/>
            <a:ext cx="1332000" cy="3600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Average</a:t>
            </a:r>
            <a:endParaRPr lang="en-MY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180666" y="6435921"/>
            <a:ext cx="1332000" cy="360000"/>
          </a:xfrm>
          <a:prstGeom prst="rect">
            <a:avLst/>
          </a:prstGeom>
          <a:solidFill>
            <a:srgbClr val="FED3C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Slow</a:t>
            </a:r>
            <a:endParaRPr lang="en-M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4D3523-BC21-432A-A11A-3B0919F9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Sales Performance YTD 2019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681380F5-DCE1-4E7D-AEA7-01A2F1D4C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537367"/>
              </p:ext>
            </p:extLst>
          </p:nvPr>
        </p:nvGraphicFramePr>
        <p:xfrm>
          <a:off x="0" y="681037"/>
          <a:ext cx="8155131" cy="3643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EA46BBE-6316-49FD-9424-DDCA078A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17</a:t>
            </a:fld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68B9E3-7AE4-4B38-BC38-A35C654E3359}"/>
              </a:ext>
            </a:extLst>
          </p:cNvPr>
          <p:cNvSpPr txBox="1"/>
          <p:nvPr/>
        </p:nvSpPr>
        <p:spPr>
          <a:xfrm>
            <a:off x="410282" y="4578899"/>
            <a:ext cx="550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rgbClr val="0070C0"/>
                </a:solidFill>
              </a:rPr>
              <a:t>Budgeted Disbursements up to 31.01.2019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8C2C1B-B047-4208-8DCD-AC7C58A59A49}"/>
              </a:ext>
            </a:extLst>
          </p:cNvPr>
          <p:cNvSpPr txBox="1"/>
          <p:nvPr/>
        </p:nvSpPr>
        <p:spPr>
          <a:xfrm>
            <a:off x="410282" y="5089293"/>
            <a:ext cx="509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accent1"/>
                </a:solidFill>
              </a:rPr>
              <a:t>Actual Disbursements up to 31.01.2019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16B3785-DCF7-448D-A7DA-953140216548}"/>
              </a:ext>
            </a:extLst>
          </p:cNvPr>
          <p:cNvSpPr txBox="1"/>
          <p:nvPr/>
        </p:nvSpPr>
        <p:spPr>
          <a:xfrm>
            <a:off x="410282" y="5710696"/>
            <a:ext cx="247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Shortfall</a:t>
            </a:r>
            <a:r>
              <a:rPr lang="en-MY" sz="2400" dirty="0"/>
              <a:t> / </a:t>
            </a:r>
            <a:r>
              <a:rPr lang="en-MY" sz="2400" b="1" dirty="0">
                <a:solidFill>
                  <a:srgbClr val="00B050"/>
                </a:solidFill>
              </a:rPr>
              <a:t>Surplus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D0ABDD2-C35B-4622-A145-5120FFBECE57}"/>
              </a:ext>
            </a:extLst>
          </p:cNvPr>
          <p:cNvSpPr txBox="1"/>
          <p:nvPr/>
        </p:nvSpPr>
        <p:spPr>
          <a:xfrm>
            <a:off x="5914225" y="457889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rgbClr val="0070C0"/>
                </a:solidFill>
              </a:rPr>
              <a:t>RM277.3 mil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BAA9E2-67CE-4586-8E86-410B50BCD72A}"/>
              </a:ext>
            </a:extLst>
          </p:cNvPr>
          <p:cNvSpPr txBox="1"/>
          <p:nvPr/>
        </p:nvSpPr>
        <p:spPr>
          <a:xfrm>
            <a:off x="5914225" y="5089293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accent1"/>
                </a:solidFill>
              </a:rPr>
              <a:t>RM261.7 mil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44CE324-FE6E-48C4-B5D7-454C8E305013}"/>
              </a:ext>
            </a:extLst>
          </p:cNvPr>
          <p:cNvSpPr txBox="1"/>
          <p:nvPr/>
        </p:nvSpPr>
        <p:spPr>
          <a:xfrm>
            <a:off x="5914225" y="5710696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RM15.4 mil</a:t>
            </a:r>
            <a:endParaRPr lang="en-MY" sz="2400" b="1" dirty="0">
              <a:solidFill>
                <a:srgbClr val="0070C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29531" y="1602806"/>
            <a:ext cx="468000" cy="2004144"/>
            <a:chOff x="6929531" y="1602806"/>
            <a:chExt cx="468000" cy="2004144"/>
          </a:xfrm>
        </p:grpSpPr>
        <p:grpSp>
          <p:nvGrpSpPr>
            <p:cNvPr id="6" name="Group 5"/>
            <p:cNvGrpSpPr/>
            <p:nvPr/>
          </p:nvGrpSpPr>
          <p:grpSpPr>
            <a:xfrm>
              <a:off x="7058166" y="1878950"/>
              <a:ext cx="240535" cy="1728000"/>
              <a:chOff x="7318692" y="1822760"/>
              <a:chExt cx="240535" cy="1728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318692" y="2146610"/>
                <a:ext cx="240535" cy="14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7328217" y="1822760"/>
                <a:ext cx="136800" cy="1728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4" name="TextBox 1"/>
            <p:cNvSpPr txBox="1"/>
            <p:nvPr/>
          </p:nvSpPr>
          <p:spPr>
            <a:xfrm>
              <a:off x="6929531" y="1602806"/>
              <a:ext cx="468000" cy="252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22.7</a:t>
              </a:r>
              <a:endParaRPr lang="en-MY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14477" y="1145938"/>
            <a:ext cx="468000" cy="2457525"/>
            <a:chOff x="6960966" y="1150700"/>
            <a:chExt cx="468000" cy="2457525"/>
          </a:xfrm>
        </p:grpSpPr>
        <p:grpSp>
          <p:nvGrpSpPr>
            <p:cNvPr id="17" name="Group 16"/>
            <p:cNvGrpSpPr/>
            <p:nvPr/>
          </p:nvGrpSpPr>
          <p:grpSpPr>
            <a:xfrm>
              <a:off x="7058166" y="1412225"/>
              <a:ext cx="240535" cy="2196000"/>
              <a:chOff x="7318692" y="1356035"/>
              <a:chExt cx="240535" cy="21960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318692" y="2146610"/>
                <a:ext cx="240535" cy="140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0" name="Rectangle 19"/>
              <p:cNvSpPr/>
              <p:nvPr/>
            </p:nvSpPr>
            <p:spPr>
              <a:xfrm flipV="1">
                <a:off x="7318692" y="1356035"/>
                <a:ext cx="136800" cy="21960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8" name="TextBox 1"/>
            <p:cNvSpPr txBox="1"/>
            <p:nvPr/>
          </p:nvSpPr>
          <p:spPr>
            <a:xfrm>
              <a:off x="6960966" y="1150700"/>
              <a:ext cx="468000" cy="2520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26.5</a:t>
              </a:r>
              <a:endParaRPr lang="en-MY" sz="1400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448800" y="1936181"/>
            <a:ext cx="2105025" cy="1962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Feb’19 estimates based on RM1.2 mil x 15 days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Mar’19 estimates based on RM1.4 mil x 21 days</a:t>
            </a:r>
            <a:endParaRPr lang="en-MY" dirty="0"/>
          </a:p>
        </p:txBody>
      </p:sp>
      <p:sp>
        <p:nvSpPr>
          <p:cNvPr id="22" name="TextBox 1"/>
          <p:cNvSpPr txBox="1"/>
          <p:nvPr/>
        </p:nvSpPr>
        <p:spPr>
          <a:xfrm>
            <a:off x="176281" y="6411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/>
              <a:t>RM’mil</a:t>
            </a:r>
            <a:endParaRPr lang="en-MY" sz="1400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00598" y="3967058"/>
            <a:ext cx="768764" cy="276999"/>
            <a:chOff x="4800598" y="3967058"/>
            <a:chExt cx="768764" cy="276999"/>
          </a:xfrm>
        </p:grpSpPr>
        <p:sp>
          <p:nvSpPr>
            <p:cNvPr id="23" name="Rectangle 22"/>
            <p:cNvSpPr/>
            <p:nvPr/>
          </p:nvSpPr>
          <p:spPr>
            <a:xfrm>
              <a:off x="4800598" y="4065957"/>
              <a:ext cx="86400" cy="79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41278" y="3967058"/>
              <a:ext cx="7280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Estimate</a:t>
              </a:r>
              <a:endParaRPr lang="en-MY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D68B9E3-7AE4-4B38-BC38-A35C654E3359}"/>
              </a:ext>
            </a:extLst>
          </p:cNvPr>
          <p:cNvSpPr txBox="1"/>
          <p:nvPr/>
        </p:nvSpPr>
        <p:spPr>
          <a:xfrm>
            <a:off x="408776" y="4578899"/>
            <a:ext cx="550394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accent2"/>
                </a:solidFill>
              </a:rPr>
              <a:t>Budgeted Disbursements up to </a:t>
            </a:r>
            <a:r>
              <a:rPr lang="en-MY" sz="2400" dirty="0" smtClean="0">
                <a:solidFill>
                  <a:schemeClr val="accent2"/>
                </a:solidFill>
              </a:rPr>
              <a:t>31.03.2019</a:t>
            </a:r>
            <a:endParaRPr lang="en-MY" sz="24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8C2C1B-B047-4208-8DCD-AC7C58A59A49}"/>
              </a:ext>
            </a:extLst>
          </p:cNvPr>
          <p:cNvSpPr txBox="1"/>
          <p:nvPr/>
        </p:nvSpPr>
        <p:spPr>
          <a:xfrm>
            <a:off x="410282" y="5089293"/>
            <a:ext cx="55499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MY" sz="2400" dirty="0" smtClean="0">
                <a:solidFill>
                  <a:srgbClr val="7030A0"/>
                </a:solidFill>
              </a:rPr>
              <a:t>Estimated </a:t>
            </a:r>
            <a:r>
              <a:rPr lang="en-MY" sz="2400" dirty="0">
                <a:solidFill>
                  <a:srgbClr val="7030A0"/>
                </a:solidFill>
              </a:rPr>
              <a:t>Disbursements up to </a:t>
            </a:r>
            <a:r>
              <a:rPr lang="en-MY" sz="2400" dirty="0" smtClean="0">
                <a:solidFill>
                  <a:srgbClr val="7030A0"/>
                </a:solidFill>
              </a:rPr>
              <a:t>31.03.2019</a:t>
            </a:r>
            <a:endParaRPr lang="en-MY" sz="2400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16B3785-DCF7-448D-A7DA-953140216548}"/>
              </a:ext>
            </a:extLst>
          </p:cNvPr>
          <p:cNvSpPr txBox="1"/>
          <p:nvPr/>
        </p:nvSpPr>
        <p:spPr>
          <a:xfrm>
            <a:off x="408776" y="5710696"/>
            <a:ext cx="247843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Shortfall</a:t>
            </a:r>
            <a:r>
              <a:rPr lang="en-MY" sz="2400" dirty="0"/>
              <a:t> / </a:t>
            </a:r>
            <a:r>
              <a:rPr lang="en-MY" sz="2400" b="1" dirty="0">
                <a:solidFill>
                  <a:srgbClr val="00B050"/>
                </a:solidFill>
              </a:rPr>
              <a:t>Surplus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D0ABDD2-C35B-4622-A145-5120FFBECE57}"/>
              </a:ext>
            </a:extLst>
          </p:cNvPr>
          <p:cNvSpPr txBox="1"/>
          <p:nvPr/>
        </p:nvSpPr>
        <p:spPr>
          <a:xfrm>
            <a:off x="5912719" y="4578899"/>
            <a:ext cx="176843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MY" sz="2400" dirty="0" smtClean="0">
                <a:solidFill>
                  <a:schemeClr val="accent2"/>
                </a:solidFill>
              </a:rPr>
              <a:t>RM330.0 </a:t>
            </a:r>
            <a:r>
              <a:rPr lang="en-MY" sz="2400" dirty="0">
                <a:solidFill>
                  <a:schemeClr val="accent2"/>
                </a:solidFill>
              </a:rPr>
              <a:t>mil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9BAA9E2-67CE-4586-8E86-410B50BCD72A}"/>
              </a:ext>
            </a:extLst>
          </p:cNvPr>
          <p:cNvSpPr txBox="1"/>
          <p:nvPr/>
        </p:nvSpPr>
        <p:spPr>
          <a:xfrm>
            <a:off x="5912718" y="5089293"/>
            <a:ext cx="176843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MY" sz="2400" dirty="0" smtClean="0">
                <a:solidFill>
                  <a:srgbClr val="7030A0"/>
                </a:solidFill>
              </a:rPr>
              <a:t>RM310.9 </a:t>
            </a:r>
            <a:r>
              <a:rPr lang="en-MY" sz="2400" dirty="0">
                <a:solidFill>
                  <a:srgbClr val="7030A0"/>
                </a:solidFill>
              </a:rPr>
              <a:t>mil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44CE324-FE6E-48C4-B5D7-454C8E305013}"/>
              </a:ext>
            </a:extLst>
          </p:cNvPr>
          <p:cNvSpPr txBox="1"/>
          <p:nvPr/>
        </p:nvSpPr>
        <p:spPr>
          <a:xfrm>
            <a:off x="5912719" y="5710696"/>
            <a:ext cx="164500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RM19.1 </a:t>
            </a:r>
            <a:r>
              <a:rPr lang="en-MY" sz="2400" b="1" dirty="0">
                <a:solidFill>
                  <a:srgbClr val="FF0000"/>
                </a:solidFill>
              </a:rPr>
              <a:t>mil</a:t>
            </a:r>
            <a:endParaRPr lang="en-MY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3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 Contribution Mix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18</a:t>
            </a:fld>
            <a:endParaRPr lang="en-MY"/>
          </a:p>
        </p:txBody>
      </p:sp>
      <p:sp>
        <p:nvSpPr>
          <p:cNvPr id="7" name="TextBox 1"/>
          <p:cNvSpPr txBox="1"/>
          <p:nvPr/>
        </p:nvSpPr>
        <p:spPr>
          <a:xfrm>
            <a:off x="1016827" y="7691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/>
              <a:t>RM’mil</a:t>
            </a:r>
            <a:endParaRPr lang="en-MY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46200" y="895113"/>
            <a:ext cx="6096000" cy="4362687"/>
            <a:chOff x="914400" y="1136413"/>
            <a:chExt cx="6096000" cy="4362687"/>
          </a:xfrm>
        </p:grpSpPr>
        <p:graphicFrame>
          <p:nvGraphicFramePr>
            <p:cNvPr id="6" name="Chart 5"/>
            <p:cNvGraphicFramePr/>
            <p:nvPr>
              <p:extLst>
                <p:ext uri="{D42A27DB-BD31-4B8C-83A1-F6EECF244321}">
                  <p14:modId xmlns:p14="http://schemas.microsoft.com/office/powerpoint/2010/main" val="704539285"/>
                </p:ext>
              </p:extLst>
            </p:nvPr>
          </p:nvGraphicFramePr>
          <p:xfrm>
            <a:off x="914400" y="14351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1"/>
            <p:cNvSpPr txBox="1"/>
            <p:nvPr/>
          </p:nvSpPr>
          <p:spPr>
            <a:xfrm>
              <a:off x="1865381" y="1136413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smtClean="0">
                  <a:solidFill>
                    <a:srgbClr val="C00000"/>
                  </a:solidFill>
                </a:rPr>
                <a:t>312.9</a:t>
              </a:r>
              <a:endParaRPr lang="en-MY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1"/>
            <p:cNvSpPr txBox="1"/>
            <p:nvPr/>
          </p:nvSpPr>
          <p:spPr>
            <a:xfrm>
              <a:off x="4151381" y="1149613"/>
              <a:ext cx="690493" cy="361187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smtClean="0">
                  <a:solidFill>
                    <a:srgbClr val="C00000"/>
                  </a:solidFill>
                </a:rPr>
                <a:t>261.3</a:t>
              </a:r>
              <a:endParaRPr lang="en-MY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1865381" y="4222513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 smtClean="0">
                  <a:solidFill>
                    <a:schemeClr val="bg1"/>
                  </a:solidFill>
                </a:rPr>
                <a:t>53.9%</a:t>
              </a:r>
              <a:endParaRPr lang="en-MY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1890781" y="2762013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 smtClean="0"/>
                <a:t>25.4%</a:t>
              </a:r>
              <a:endParaRPr lang="en-MY" sz="1600" i="1" dirty="0"/>
            </a:p>
          </p:txBody>
        </p:sp>
        <p:sp>
          <p:nvSpPr>
            <p:cNvPr id="13" name="TextBox 1"/>
            <p:cNvSpPr txBox="1"/>
            <p:nvPr/>
          </p:nvSpPr>
          <p:spPr>
            <a:xfrm>
              <a:off x="1893955" y="1974613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 smtClean="0"/>
                <a:t>20.7%</a:t>
              </a:r>
              <a:endParaRPr lang="en-MY" sz="1600" i="1" dirty="0"/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4151381" y="4222513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 smtClean="0">
                  <a:solidFill>
                    <a:schemeClr val="bg1"/>
                  </a:solidFill>
                </a:rPr>
                <a:t>52.1%</a:t>
              </a:r>
              <a:endParaRPr lang="en-MY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4151381" y="2774712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 smtClean="0"/>
                <a:t>27.9%</a:t>
              </a:r>
              <a:endParaRPr lang="en-MY" sz="1600" i="1" dirty="0"/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4151380" y="1933220"/>
              <a:ext cx="690493" cy="387586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 smtClean="0"/>
                <a:t>20.1%</a:t>
              </a:r>
              <a:endParaRPr lang="en-MY" sz="1600" i="1" dirty="0"/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1193800" y="5381824"/>
            <a:ext cx="521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287338" indent="-287338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Rank 4 – 8’s contribution </a:t>
            </a:r>
            <a:r>
              <a:rPr lang="en-US" sz="2000" b="1" dirty="0" smtClean="0">
                <a:solidFill>
                  <a:srgbClr val="C00000"/>
                </a:solidFill>
                <a:latin typeface="+mn-lt"/>
              </a:rPr>
              <a:t>increased by 2.5%</a:t>
            </a:r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 </a:t>
            </a:r>
          </a:p>
          <a:p>
            <a:pPr marL="287338" indent="-287338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Top 3 MRs still represent a significant </a:t>
            </a:r>
            <a:r>
              <a:rPr lang="en-US" sz="2000" b="1" dirty="0" smtClean="0">
                <a:solidFill>
                  <a:srgbClr val="C00000"/>
                </a:solidFill>
                <a:latin typeface="+mn-lt"/>
              </a:rPr>
              <a:t>52.1%</a:t>
            </a:r>
            <a:endParaRPr lang="en-US" sz="20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2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8 MRs Monthly Average Sales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19</a:t>
            </a:fld>
            <a:endParaRPr lang="en-MY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="" xmlns:a16="http://schemas.microsoft.com/office/drawing/2014/main" id="{681380F5-DCE1-4E7D-AEA7-01A2F1D4C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438568"/>
              </p:ext>
            </p:extLst>
          </p:nvPr>
        </p:nvGraphicFramePr>
        <p:xfrm>
          <a:off x="0" y="812326"/>
          <a:ext cx="8155131" cy="2293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224734" y="7310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/>
              <a:t>RM’mil</a:t>
            </a:r>
            <a:endParaRPr lang="en-MY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07327" y="316230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1</a:t>
            </a:r>
            <a:endParaRPr lang="en-MY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42527" y="31623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2</a:t>
            </a:r>
            <a:endParaRPr lang="en-MY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665027" y="316527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3</a:t>
            </a:r>
            <a:endParaRPr lang="en-MY" sz="1400" i="1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="" xmlns:a16="http://schemas.microsoft.com/office/drawing/2014/main" id="{681380F5-DCE1-4E7D-AEA7-01A2F1D4C2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151731"/>
              </p:ext>
            </p:extLst>
          </p:nvPr>
        </p:nvGraphicFramePr>
        <p:xfrm>
          <a:off x="224734" y="3631726"/>
          <a:ext cx="8155131" cy="2293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15530" y="2946399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Ben</a:t>
            </a:r>
            <a:endParaRPr lang="en-MY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514950" y="2946400"/>
            <a:ext cx="54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Kenji</a:t>
            </a:r>
            <a:endParaRPr lang="en-MY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33154" y="2950864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Chris</a:t>
            </a:r>
            <a:endParaRPr lang="en-MY" sz="1400" dirty="0"/>
          </a:p>
        </p:txBody>
      </p:sp>
      <p:sp>
        <p:nvSpPr>
          <p:cNvPr id="15" name="TextBox 1"/>
          <p:cNvSpPr txBox="1"/>
          <p:nvPr/>
        </p:nvSpPr>
        <p:spPr>
          <a:xfrm>
            <a:off x="224734" y="36647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/>
              <a:t>RM’mil</a:t>
            </a:r>
            <a:endParaRPr lang="en-MY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09690" y="604966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4</a:t>
            </a:r>
            <a:endParaRPr lang="en-MY" sz="1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4284" y="604966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00B050"/>
                </a:solidFill>
              </a:rPr>
              <a:t>Rank 7 → 5</a:t>
            </a:r>
            <a:endParaRPr lang="en-MY" sz="1400" b="1" i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6624" y="604966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3</a:t>
            </a:r>
            <a:endParaRPr lang="en-MY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41750" y="583525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Fairuz</a:t>
            </a:r>
            <a:endParaRPr lang="en-MY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472023" y="5835254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Sim</a:t>
            </a:r>
            <a:endParaRPr lang="en-MY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413148" y="5835254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lvin</a:t>
            </a:r>
            <a:endParaRPr lang="en-MY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502204" y="604966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Rank 5 → </a:t>
            </a:r>
            <a:r>
              <a:rPr lang="en-US" sz="1400" i="1" dirty="0">
                <a:solidFill>
                  <a:srgbClr val="FF0000"/>
                </a:solidFill>
              </a:rPr>
              <a:t>6</a:t>
            </a:r>
            <a:endParaRPr lang="en-MY" sz="1400" i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6647" y="5835254"/>
            <a:ext cx="877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Syahrizan</a:t>
            </a:r>
            <a:endParaRPr lang="en-MY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810304" y="6049667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Rank 6 → 7</a:t>
            </a:r>
            <a:endParaRPr lang="en-MY" sz="1400" i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4267" y="5835254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Calvin</a:t>
            </a:r>
            <a:endParaRPr lang="en-MY" sz="1400" dirty="0"/>
          </a:p>
        </p:txBody>
      </p:sp>
      <p:sp>
        <p:nvSpPr>
          <p:cNvPr id="26" name="Rectangle 25"/>
          <p:cNvSpPr/>
          <p:nvPr/>
        </p:nvSpPr>
        <p:spPr>
          <a:xfrm>
            <a:off x="28374" y="1051978"/>
            <a:ext cx="8140700" cy="24511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/>
          <p:cNvSpPr/>
          <p:nvPr/>
        </p:nvSpPr>
        <p:spPr>
          <a:xfrm>
            <a:off x="1918867" y="3916713"/>
            <a:ext cx="6221833" cy="24511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TextBox 27"/>
          <p:cNvSpPr txBox="1"/>
          <p:nvPr/>
        </p:nvSpPr>
        <p:spPr>
          <a:xfrm>
            <a:off x="2701949" y="3562113"/>
            <a:ext cx="2618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+ RM1.3mil</a:t>
            </a:r>
            <a:endParaRPr lang="en-MY" sz="4000" b="1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918867" y="3916713"/>
            <a:ext cx="778538" cy="353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0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84A3D-0D04-4AA5-A03A-6269586A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9F30DB-5B52-4267-BAE1-7EEDB8DC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</a:t>
            </a:fld>
            <a:endParaRPr lang="en-MY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F65F07C4-845C-46E2-B7B8-17190836560C}"/>
              </a:ext>
            </a:extLst>
          </p:cNvPr>
          <p:cNvGrpSpPr/>
          <p:nvPr/>
        </p:nvGrpSpPr>
        <p:grpSpPr>
          <a:xfrm>
            <a:off x="1054580" y="1054796"/>
            <a:ext cx="5557250" cy="1116000"/>
            <a:chOff x="1054580" y="1054796"/>
            <a:chExt cx="5557250" cy="11160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2F05177A-BE70-4C29-946F-2ECE633E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580" y="1054796"/>
              <a:ext cx="1116000" cy="1116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15B0D1A-4A06-474C-933E-C58468488F17}"/>
                </a:ext>
              </a:extLst>
            </p:cNvPr>
            <p:cNvSpPr txBox="1"/>
            <p:nvPr/>
          </p:nvSpPr>
          <p:spPr>
            <a:xfrm>
              <a:off x="2230118" y="1320409"/>
              <a:ext cx="4381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b="1" dirty="0" smtClean="0"/>
                <a:t>FY </a:t>
              </a:r>
              <a:r>
                <a:rPr lang="en-MY" sz="3200" b="1" dirty="0"/>
                <a:t>2019 – Year in Review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25F24F0C-8D07-4317-A606-F53F358EAA11}"/>
              </a:ext>
            </a:extLst>
          </p:cNvPr>
          <p:cNvGrpSpPr/>
          <p:nvPr/>
        </p:nvGrpSpPr>
        <p:grpSpPr>
          <a:xfrm>
            <a:off x="1090580" y="2450703"/>
            <a:ext cx="4753156" cy="1064273"/>
            <a:chOff x="1090580" y="2290467"/>
            <a:chExt cx="4753156" cy="106427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1FBF3CC-F64B-47EA-9978-7A180A143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4"/>
            <a:stretch/>
          </p:blipFill>
          <p:spPr>
            <a:xfrm>
              <a:off x="1090580" y="2290467"/>
              <a:ext cx="1044000" cy="10642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7DB5205-D7C1-4BCF-A2EC-ED1B3E3273F6}"/>
                </a:ext>
              </a:extLst>
            </p:cNvPr>
            <p:cNvSpPr txBox="1"/>
            <p:nvPr/>
          </p:nvSpPr>
          <p:spPr>
            <a:xfrm>
              <a:off x="2230118" y="2530216"/>
              <a:ext cx="3613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b="1" dirty="0"/>
                <a:t>Competitor Analysis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44543B4F-33A4-42DF-B11C-BFDCC608085C}"/>
              </a:ext>
            </a:extLst>
          </p:cNvPr>
          <p:cNvGrpSpPr/>
          <p:nvPr/>
        </p:nvGrpSpPr>
        <p:grpSpPr>
          <a:xfrm>
            <a:off x="1090580" y="3794883"/>
            <a:ext cx="4472502" cy="890721"/>
            <a:chOff x="1090580" y="3754586"/>
            <a:chExt cx="4472502" cy="890721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7663A10F-4E33-4F9A-AA1A-0AEBE1D679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0580" y="3754586"/>
              <a:ext cx="1044000" cy="890721"/>
              <a:chOff x="1773389" y="3768440"/>
              <a:chExt cx="1536244" cy="131068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59982B1A-F03A-4E5B-A4B4-581B7782CB0A}"/>
                  </a:ext>
                </a:extLst>
              </p:cNvPr>
              <p:cNvGrpSpPr/>
              <p:nvPr/>
            </p:nvGrpSpPr>
            <p:grpSpPr>
              <a:xfrm>
                <a:off x="1898073" y="4391891"/>
                <a:ext cx="346363" cy="584775"/>
                <a:chOff x="1898073" y="4391891"/>
                <a:chExt cx="346363" cy="584775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="" xmlns:a16="http://schemas.microsoft.com/office/drawing/2014/main" id="{90A65B23-9ABD-4DD0-AAAE-D3B93642F976}"/>
                    </a:ext>
                  </a:extLst>
                </p:cNvPr>
                <p:cNvSpPr/>
                <p:nvPr/>
              </p:nvSpPr>
              <p:spPr>
                <a:xfrm>
                  <a:off x="1898073" y="4391891"/>
                  <a:ext cx="346363" cy="584775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="" xmlns:a16="http://schemas.microsoft.com/office/drawing/2014/main" id="{3BCE8978-8B60-447F-BA39-F23411CA3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2292" b="84"/>
                <a:stretch/>
              </p:blipFill>
              <p:spPr>
                <a:xfrm flipH="1">
                  <a:off x="2064333" y="4391891"/>
                  <a:ext cx="165785" cy="584775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="" xmlns:a16="http://schemas.microsoft.com/office/drawing/2014/main" id="{80C1CE1C-961A-4657-9386-FABE91F7658A}"/>
                  </a:ext>
                </a:extLst>
              </p:cNvPr>
              <p:cNvGrpSpPr/>
              <p:nvPr/>
            </p:nvGrpSpPr>
            <p:grpSpPr>
              <a:xfrm>
                <a:off x="2854036" y="4156364"/>
                <a:ext cx="346363" cy="820302"/>
                <a:chOff x="3657600" y="4408630"/>
                <a:chExt cx="346363" cy="972000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="" xmlns:a16="http://schemas.microsoft.com/office/drawing/2014/main" id="{C9CEB740-A564-4574-BDA8-841D56BF54FC}"/>
                    </a:ext>
                  </a:extLst>
                </p:cNvPr>
                <p:cNvSpPr/>
                <p:nvPr/>
              </p:nvSpPr>
              <p:spPr>
                <a:xfrm>
                  <a:off x="3657600" y="4408630"/>
                  <a:ext cx="346363" cy="972000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="" xmlns:a16="http://schemas.microsoft.com/office/drawing/2014/main" id="{AA1F986E-427C-431D-94CD-F8737FD29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2259" b="6068"/>
                <a:stretch/>
              </p:blipFill>
              <p:spPr>
                <a:xfrm flipH="1">
                  <a:off x="3830781" y="4408630"/>
                  <a:ext cx="173182" cy="972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="" xmlns:a16="http://schemas.microsoft.com/office/drawing/2014/main" id="{E311DFB6-B09B-4BD0-8734-4B20DF4EA2ED}"/>
                  </a:ext>
                </a:extLst>
              </p:cNvPr>
              <p:cNvGrpSpPr/>
              <p:nvPr/>
            </p:nvGrpSpPr>
            <p:grpSpPr>
              <a:xfrm>
                <a:off x="2403299" y="3865418"/>
                <a:ext cx="346363" cy="1111248"/>
                <a:chOff x="3657600" y="4408630"/>
                <a:chExt cx="346363" cy="9720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="" xmlns:a16="http://schemas.microsoft.com/office/drawing/2014/main" id="{BB873769-7E3C-4177-9D2A-3705FCC607A5}"/>
                    </a:ext>
                  </a:extLst>
                </p:cNvPr>
                <p:cNvSpPr/>
                <p:nvPr/>
              </p:nvSpPr>
              <p:spPr>
                <a:xfrm>
                  <a:off x="3657600" y="4408630"/>
                  <a:ext cx="346363" cy="972000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="" xmlns:a16="http://schemas.microsoft.com/office/drawing/2014/main" id="{4F9030D2-9DC0-4527-B55D-AB13EA0263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rcRect r="52259" b="6068"/>
                <a:stretch/>
              </p:blipFill>
              <p:spPr>
                <a:xfrm flipH="1">
                  <a:off x="3830781" y="4408630"/>
                  <a:ext cx="173182" cy="972000"/>
                </a:xfrm>
                <a:prstGeom prst="rect">
                  <a:avLst/>
                </a:prstGeom>
              </p:spPr>
            </p:pic>
          </p:grpSp>
          <p:sp>
            <p:nvSpPr>
              <p:cNvPr id="21" name="Rectangle: Rounded Corners 20">
                <a:extLst>
                  <a:ext uri="{FF2B5EF4-FFF2-40B4-BE49-F238E27FC236}">
                    <a16:creationId xmlns="" xmlns:a16="http://schemas.microsoft.com/office/drawing/2014/main" id="{9C7570C6-8682-4899-9DED-FE9DD34658DA}"/>
                  </a:ext>
                </a:extLst>
              </p:cNvPr>
              <p:cNvSpPr/>
              <p:nvPr/>
            </p:nvSpPr>
            <p:spPr>
              <a:xfrm>
                <a:off x="1773389" y="3768440"/>
                <a:ext cx="54954" cy="1296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="" xmlns:a16="http://schemas.microsoft.com/office/drawing/2014/main" id="{E19C1D70-DEA7-4E01-9319-A47F3528F2E4}"/>
                  </a:ext>
                </a:extLst>
              </p:cNvPr>
              <p:cNvSpPr/>
              <p:nvPr/>
            </p:nvSpPr>
            <p:spPr>
              <a:xfrm rot="16200000">
                <a:off x="2530773" y="4300270"/>
                <a:ext cx="45719" cy="1512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1EBC450-D25B-4FBD-97E4-DE46F4D17D22}"/>
                </a:ext>
              </a:extLst>
            </p:cNvPr>
            <p:cNvSpPr txBox="1"/>
            <p:nvPr/>
          </p:nvSpPr>
          <p:spPr>
            <a:xfrm>
              <a:off x="2230118" y="3907559"/>
              <a:ext cx="3332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b="1" dirty="0"/>
                <a:t>Sales Performance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3B87EE3-127D-4254-9353-B97B8B91336C}"/>
              </a:ext>
            </a:extLst>
          </p:cNvPr>
          <p:cNvGrpSpPr/>
          <p:nvPr/>
        </p:nvGrpSpPr>
        <p:grpSpPr>
          <a:xfrm>
            <a:off x="1072580" y="4965510"/>
            <a:ext cx="5955839" cy="1138486"/>
            <a:chOff x="1072580" y="4965510"/>
            <a:chExt cx="5955839" cy="1138486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38703C18-43C3-4F05-B15D-D3B199C5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2580" y="4965510"/>
              <a:ext cx="1080000" cy="11384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5D53F6D-3F23-4E1B-8916-D2E1ABFE17F1}"/>
                </a:ext>
              </a:extLst>
            </p:cNvPr>
            <p:cNvSpPr txBox="1"/>
            <p:nvPr/>
          </p:nvSpPr>
          <p:spPr>
            <a:xfrm>
              <a:off x="2230118" y="5242366"/>
              <a:ext cx="47983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b="1" dirty="0"/>
                <a:t>FYE 2020 Goals and Targets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86000" y="5738241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Sales Budget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New Products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Incentive Program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02268" y="5738241"/>
            <a:ext cx="2509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Marketing </a:t>
            </a:r>
            <a:r>
              <a:rPr lang="en-US" dirty="0" smtClean="0"/>
              <a:t>Campaigns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Undesirable Portfolio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02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</a:t>
            </a:r>
            <a:r>
              <a:rPr lang="en-US" dirty="0"/>
              <a:t>MRs Monthly Average Sales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20</a:t>
            </a:fld>
            <a:endParaRPr lang="en-MY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="" xmlns:a16="http://schemas.microsoft.com/office/drawing/2014/main" id="{681380F5-DCE1-4E7D-AEA7-01A2F1D4C2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936774"/>
              </p:ext>
            </p:extLst>
          </p:nvPr>
        </p:nvGraphicFramePr>
        <p:xfrm>
          <a:off x="0" y="1040926"/>
          <a:ext cx="8155131" cy="2293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224734" y="7310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RM’000</a:t>
            </a:r>
            <a:endParaRPr lang="en-MY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3036" y="3282554"/>
            <a:ext cx="111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Charles Fong</a:t>
            </a:r>
            <a:endParaRPr lang="en-MY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016445" y="3282554"/>
            <a:ext cx="95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Effie Chew</a:t>
            </a:r>
            <a:endParaRPr lang="en-MY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804868" y="3282554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Chan Men </a:t>
            </a:r>
            <a:r>
              <a:rPr lang="en-US" sz="1400" dirty="0" err="1" smtClean="0"/>
              <a:t>Kiong</a:t>
            </a:r>
            <a:endParaRPr lang="en-MY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446315" y="352832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11</a:t>
            </a:r>
            <a:endParaRPr lang="en-MY" sz="1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360747" y="3282554"/>
            <a:ext cx="94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Alex Chew</a:t>
            </a:r>
            <a:endParaRPr lang="en-MY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94404" y="3528321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00B050"/>
                </a:solidFill>
              </a:rPr>
              <a:t>Rank 15 → 12</a:t>
            </a:r>
            <a:endParaRPr lang="en-MY" sz="1400" b="1" i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53711" y="3282554"/>
            <a:ext cx="87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Yik</a:t>
            </a:r>
            <a:r>
              <a:rPr lang="en-US" sz="1400" dirty="0" smtClean="0"/>
              <a:t> Seong</a:t>
            </a:r>
            <a:endParaRPr lang="en-MY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54222" y="3528321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00B050"/>
                </a:solidFill>
              </a:rPr>
              <a:t>Rank 10 → 9</a:t>
            </a:r>
            <a:endParaRPr lang="en-MY" sz="1400" b="1" i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0174" y="352832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Rank 8 → 10</a:t>
            </a:r>
            <a:endParaRPr lang="en-MY" sz="1400" i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97842" y="3528321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Rank 12 → 13</a:t>
            </a:r>
            <a:endParaRPr lang="en-MY" sz="1400" i="1" dirty="0">
              <a:solidFill>
                <a:srgbClr val="FF0000"/>
              </a:solidFill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046567" y="6675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Performing MRs</a:t>
            </a:r>
            <a:endParaRPr lang="en-MY" sz="2000" b="1" dirty="0"/>
          </a:p>
        </p:txBody>
      </p:sp>
      <p:graphicFrame>
        <p:nvGraphicFramePr>
          <p:cNvPr id="27" name="Content Placeholder 6">
            <a:extLst>
              <a:ext uri="{FF2B5EF4-FFF2-40B4-BE49-F238E27FC236}">
                <a16:creationId xmlns="" xmlns:a16="http://schemas.microsoft.com/office/drawing/2014/main" id="{681380F5-DCE1-4E7D-AEA7-01A2F1D4C2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0984922"/>
              </p:ext>
            </p:extLst>
          </p:nvPr>
        </p:nvGraphicFramePr>
        <p:xfrm>
          <a:off x="12700" y="4038126"/>
          <a:ext cx="8155131" cy="2293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1"/>
          <p:cNvSpPr txBox="1"/>
          <p:nvPr/>
        </p:nvSpPr>
        <p:spPr>
          <a:xfrm>
            <a:off x="237434" y="39060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RM’000</a:t>
            </a:r>
            <a:endParaRPr lang="en-MY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47363" y="6188574"/>
            <a:ext cx="820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Geoffrey</a:t>
            </a:r>
            <a:endParaRPr lang="en-MY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3769" y="6188574"/>
            <a:ext cx="619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Syafiq</a:t>
            </a:r>
            <a:endParaRPr lang="en-MY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250070" y="647958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16</a:t>
            </a:r>
            <a:endParaRPr lang="en-MY" sz="1400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4392737" y="618857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Goh</a:t>
            </a:r>
            <a:endParaRPr lang="en-MY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91610" y="6479582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Rank 13 → 14</a:t>
            </a:r>
            <a:endParaRPr lang="en-MY" sz="1400" i="1" dirty="0">
              <a:solidFill>
                <a:srgbClr val="FF0000"/>
              </a:solidFill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2906867" y="3842512"/>
            <a:ext cx="2389033" cy="42468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Non-performing MRs</a:t>
            </a:r>
            <a:endParaRPr lang="en-MY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358785" y="6479582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Rank 14 → 15</a:t>
            </a:r>
            <a:endParaRPr lang="en-MY" sz="1400" i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17081" y="647958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Rank 17</a:t>
            </a:r>
            <a:endParaRPr lang="en-MY" sz="1400" i="1" dirty="0"/>
          </a:p>
        </p:txBody>
      </p:sp>
    </p:spTree>
    <p:extLst>
      <p:ext uri="{BB962C8B-B14F-4D97-AF65-F5344CB8AC3E}">
        <p14:creationId xmlns:p14="http://schemas.microsoft.com/office/powerpoint/2010/main" val="6193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 Fraud Cases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21</a:t>
            </a:fld>
            <a:endParaRPr lang="en-MY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256050121"/>
              </p:ext>
            </p:extLst>
          </p:nvPr>
        </p:nvGraphicFramePr>
        <p:xfrm>
          <a:off x="127000" y="1282700"/>
          <a:ext cx="81534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224734" y="934213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/>
              <a:t>NoA</a:t>
            </a:r>
            <a:endParaRPr lang="en-MY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1727" y="5410200"/>
            <a:ext cx="6647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FYE 2018 average </a:t>
            </a:r>
            <a:r>
              <a:rPr lang="en-US" sz="2400" dirty="0">
                <a:solidFill>
                  <a:schemeClr val="accent2"/>
                </a:solidFill>
              </a:rPr>
              <a:t>f</a:t>
            </a:r>
            <a:r>
              <a:rPr lang="en-US" sz="2400" dirty="0" smtClean="0">
                <a:solidFill>
                  <a:schemeClr val="accent2"/>
                </a:solidFill>
              </a:rPr>
              <a:t>raud cases per month = 7.6 cases</a:t>
            </a:r>
            <a:endParaRPr lang="en-MY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1727" y="5912366"/>
            <a:ext cx="669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YTD 2019 average </a:t>
            </a:r>
            <a:r>
              <a:rPr lang="en-US" sz="2400" dirty="0">
                <a:solidFill>
                  <a:schemeClr val="accent1"/>
                </a:solidFill>
              </a:rPr>
              <a:t>f</a:t>
            </a:r>
            <a:r>
              <a:rPr lang="en-US" sz="2400" dirty="0" smtClean="0">
                <a:solidFill>
                  <a:schemeClr val="accent1"/>
                </a:solidFill>
              </a:rPr>
              <a:t>raud cases per month = 6.2 cases</a:t>
            </a:r>
            <a:endParaRPr lang="en-MY" sz="24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4727" y="789711"/>
            <a:ext cx="363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FYE 2018 total 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 smtClean="0">
                <a:solidFill>
                  <a:schemeClr val="accent2"/>
                </a:solidFill>
              </a:rPr>
              <a:t>raud cases = 91 cases</a:t>
            </a:r>
            <a:endParaRPr lang="en-MY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4727" y="1291877"/>
            <a:ext cx="367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YTD 2019 total fraud cases = 68 cases</a:t>
            </a:r>
            <a:endParaRPr lang="en-MY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330202"/>
            <a:ext cx="4380357" cy="4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7-Point Star 4"/>
          <p:cNvSpPr/>
          <p:nvPr/>
        </p:nvSpPr>
        <p:spPr>
          <a:xfrm>
            <a:off x="3568700" y="1047751"/>
            <a:ext cx="2549271" cy="2317748"/>
          </a:xfrm>
          <a:prstGeom prst="star7">
            <a:avLst/>
          </a:prstGeom>
          <a:solidFill>
            <a:srgbClr val="FFFF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500" b="1" dirty="0" smtClean="0">
                <a:solidFill>
                  <a:schemeClr val="accent1"/>
                </a:solidFill>
              </a:rPr>
              <a:t>FYE2020</a:t>
            </a:r>
          </a:p>
          <a:p>
            <a:pPr algn="ctr"/>
            <a:r>
              <a:rPr lang="en-US" sz="2500" b="1" dirty="0">
                <a:solidFill>
                  <a:schemeClr val="accent1"/>
                </a:solidFill>
              </a:rPr>
              <a:t>RM330 </a:t>
            </a:r>
            <a:r>
              <a:rPr lang="en-US" sz="2500" b="1" dirty="0" smtClean="0">
                <a:solidFill>
                  <a:schemeClr val="accent1"/>
                </a:solidFill>
              </a:rPr>
              <a:t>Mil</a:t>
            </a:r>
            <a:endParaRPr lang="en-US" sz="2500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91" y="19050"/>
            <a:ext cx="6292850" cy="469901"/>
          </a:xfrm>
        </p:spPr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latin typeface="+mn-lt"/>
              </a:rPr>
              <a:t>Sales Target FYE </a:t>
            </a:r>
            <a:r>
              <a:rPr lang="en-US" sz="3200" b="1" dirty="0" smtClean="0">
                <a:solidFill>
                  <a:srgbClr val="C00000"/>
                </a:solidFill>
                <a:latin typeface="+mn-lt"/>
              </a:rPr>
              <a:t>2020</a:t>
            </a:r>
            <a:endParaRPr lang="en-MY" sz="32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87B0B2-D7A9-42E0-AD9E-4D00A59D41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165100" y="749302"/>
            <a:ext cx="3403600" cy="1854199"/>
          </a:xfrm>
          <a:prstGeom prst="homePlate">
            <a:avLst>
              <a:gd name="adj" fmla="val 20226"/>
            </a:avLst>
          </a:prstGeom>
          <a:solidFill>
            <a:schemeClr val="accent1"/>
          </a:solidFill>
          <a:ln w="12700">
            <a:gradFill flip="none" rotWithShape="1">
              <a:gsLst>
                <a:gs pos="55000">
                  <a:srgbClr val="AABBED"/>
                </a:gs>
                <a:gs pos="100000">
                  <a:schemeClr val="accent1">
                    <a:tint val="66000"/>
                    <a:satMod val="160000"/>
                  </a:schemeClr>
                </a:gs>
                <a:gs pos="34000">
                  <a:schemeClr val="accent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7400000" scaled="0"/>
              <a:tileRect/>
            </a:gra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/>
              <a:t>Full Year</a:t>
            </a:r>
          </a:p>
          <a:p>
            <a:r>
              <a:rPr lang="en-US" sz="3400" b="1" dirty="0"/>
              <a:t>RM330mil</a:t>
            </a:r>
          </a:p>
          <a:p>
            <a:r>
              <a:rPr lang="en-US" sz="3400" b="1" dirty="0" smtClean="0"/>
              <a:t>NOA 20,291</a:t>
            </a:r>
            <a:endParaRPr lang="en-MY" sz="3400" b="1" dirty="0"/>
          </a:p>
        </p:txBody>
      </p:sp>
      <p:sp>
        <p:nvSpPr>
          <p:cNvPr id="20" name="Pentagon 19"/>
          <p:cNvSpPr/>
          <p:nvPr/>
        </p:nvSpPr>
        <p:spPr>
          <a:xfrm>
            <a:off x="152400" y="4813300"/>
            <a:ext cx="3403600" cy="1854199"/>
          </a:xfrm>
          <a:prstGeom prst="homePlate">
            <a:avLst>
              <a:gd name="adj" fmla="val 20226"/>
            </a:avLst>
          </a:prstGeom>
          <a:solidFill>
            <a:schemeClr val="accent1"/>
          </a:solidFill>
          <a:ln w="12700">
            <a:gradFill flip="none" rotWithShape="1">
              <a:gsLst>
                <a:gs pos="55000">
                  <a:srgbClr val="AABBED"/>
                </a:gs>
                <a:gs pos="100000">
                  <a:schemeClr val="accent1">
                    <a:tint val="66000"/>
                    <a:satMod val="160000"/>
                  </a:schemeClr>
                </a:gs>
                <a:gs pos="34000">
                  <a:schemeClr val="accent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7400000" scaled="0"/>
              <a:tileRect/>
            </a:gra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/>
              <a:t>Daily</a:t>
            </a:r>
          </a:p>
          <a:p>
            <a:r>
              <a:rPr lang="en-US" sz="3400" b="1" dirty="0"/>
              <a:t>RM1.35mil</a:t>
            </a:r>
          </a:p>
          <a:p>
            <a:r>
              <a:rPr lang="en-US" sz="3400" b="1" dirty="0"/>
              <a:t>NOA </a:t>
            </a:r>
            <a:r>
              <a:rPr lang="en-US" sz="3400" b="1" dirty="0" smtClean="0"/>
              <a:t>83</a:t>
            </a:r>
            <a:endParaRPr lang="en-MY" sz="3400" b="1" dirty="0"/>
          </a:p>
        </p:txBody>
      </p:sp>
      <p:sp>
        <p:nvSpPr>
          <p:cNvPr id="21" name="Pentagon 20"/>
          <p:cNvSpPr/>
          <p:nvPr/>
        </p:nvSpPr>
        <p:spPr>
          <a:xfrm>
            <a:off x="127000" y="2768600"/>
            <a:ext cx="3403600" cy="1854199"/>
          </a:xfrm>
          <a:prstGeom prst="homePlate">
            <a:avLst>
              <a:gd name="adj" fmla="val 20226"/>
            </a:avLst>
          </a:prstGeom>
          <a:solidFill>
            <a:schemeClr val="accent1"/>
          </a:solidFill>
          <a:ln w="12700">
            <a:gradFill flip="none" rotWithShape="1">
              <a:gsLst>
                <a:gs pos="55000">
                  <a:srgbClr val="AABBED"/>
                </a:gs>
                <a:gs pos="100000">
                  <a:schemeClr val="accent1">
                    <a:tint val="66000"/>
                    <a:satMod val="160000"/>
                  </a:schemeClr>
                </a:gs>
                <a:gs pos="34000">
                  <a:schemeClr val="accent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7400000" scaled="0"/>
              <a:tileRect/>
            </a:gra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 dirty="0"/>
              <a:t>Monthly</a:t>
            </a:r>
          </a:p>
          <a:p>
            <a:r>
              <a:rPr lang="en-US" sz="3400" b="1" dirty="0"/>
              <a:t>RM27.5mil</a:t>
            </a:r>
          </a:p>
          <a:p>
            <a:r>
              <a:rPr lang="en-US" sz="3400" b="1" dirty="0"/>
              <a:t>NOA </a:t>
            </a:r>
            <a:r>
              <a:rPr lang="en-US" sz="3400" b="1" dirty="0" smtClean="0"/>
              <a:t>1,691</a:t>
            </a:r>
            <a:endParaRPr lang="en-MY" sz="3400" b="1" dirty="0"/>
          </a:p>
        </p:txBody>
      </p:sp>
      <p:sp>
        <p:nvSpPr>
          <p:cNvPr id="4" name="Oval 3"/>
          <p:cNvSpPr/>
          <p:nvPr/>
        </p:nvSpPr>
        <p:spPr>
          <a:xfrm>
            <a:off x="5010150" y="234950"/>
            <a:ext cx="1854200" cy="7175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Oval 9"/>
          <p:cNvSpPr/>
          <p:nvPr/>
        </p:nvSpPr>
        <p:spPr>
          <a:xfrm>
            <a:off x="7518400" y="304802"/>
            <a:ext cx="583056" cy="673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/>
          <p:cNvSpPr/>
          <p:nvPr/>
        </p:nvSpPr>
        <p:spPr>
          <a:xfrm>
            <a:off x="3733228" y="565152"/>
            <a:ext cx="583056" cy="673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0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garden silhouett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165" b="8494"/>
          <a:stretch/>
        </p:blipFill>
        <p:spPr bwMode="auto">
          <a:xfrm>
            <a:off x="0" y="548161"/>
            <a:ext cx="8154000" cy="16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733297" y="5616902"/>
            <a:ext cx="301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HIGHER COMMISSION</a:t>
            </a:r>
            <a:endParaRPr lang="en-MY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" y="75880"/>
            <a:ext cx="7886700" cy="419420"/>
          </a:xfrm>
        </p:spPr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latin typeface="+mn-lt"/>
              </a:rPr>
              <a:t>New Products FYE </a:t>
            </a:r>
            <a:r>
              <a:rPr lang="en-US" sz="3200" b="1" dirty="0" smtClean="0">
                <a:solidFill>
                  <a:srgbClr val="C00000"/>
                </a:solidFill>
                <a:latin typeface="+mn-lt"/>
              </a:rPr>
              <a:t>2020</a:t>
            </a:r>
            <a:endParaRPr lang="en-MY" sz="32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87B0B2-D7A9-42E0-AD9E-4D00A59D41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613228" y="5612068"/>
            <a:ext cx="199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HIGHER SALES</a:t>
            </a:r>
            <a:endParaRPr lang="en-MY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75117" y="6133800"/>
            <a:ext cx="5076000" cy="64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Timely to readjust commission rate</a:t>
            </a:r>
            <a:endParaRPr lang="en-MY" sz="2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28" y="5583034"/>
            <a:ext cx="504000" cy="504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3" y="5713668"/>
            <a:ext cx="1044000" cy="1044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58087"/>
              </p:ext>
            </p:extLst>
          </p:nvPr>
        </p:nvGraphicFramePr>
        <p:xfrm>
          <a:off x="38098" y="2324101"/>
          <a:ext cx="8077202" cy="321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2"/>
                <a:gridCol w="2045882"/>
                <a:gridCol w="1949172"/>
                <a:gridCol w="1783446"/>
              </a:tblGrid>
              <a:tr h="5347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PRODUCT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FYE 2018</a:t>
                      </a:r>
                      <a:endParaRPr lang="en-MY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E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FYE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2019B</a:t>
                      </a:r>
                      <a:endParaRPr lang="en-MY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FYE 2020B</a:t>
                      </a:r>
                      <a:endParaRPr lang="en-MY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67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latin typeface="+mn-lt"/>
                        </a:rPr>
                        <a:t>Loans </a:t>
                      </a:r>
                      <a:r>
                        <a:rPr lang="en-US" sz="2000" b="1" dirty="0" err="1" smtClean="0">
                          <a:latin typeface="+mn-lt"/>
                        </a:rPr>
                        <a:t>Disb</a:t>
                      </a:r>
                      <a:r>
                        <a:rPr lang="en-US" sz="2000" b="1" dirty="0" smtClean="0">
                          <a:latin typeface="+mn-lt"/>
                        </a:rPr>
                        <a:t>.</a:t>
                      </a:r>
                      <a:r>
                        <a:rPr lang="en-US" sz="2000" b="1" baseline="0" dirty="0" smtClean="0">
                          <a:latin typeface="+mn-lt"/>
                        </a:rPr>
                        <a:t> </a:t>
                      </a:r>
                      <a:r>
                        <a:rPr lang="en-US" sz="2000" b="0" i="1" baseline="0" dirty="0" smtClean="0">
                          <a:latin typeface="+mn-lt"/>
                        </a:rPr>
                        <a:t>(</a:t>
                      </a:r>
                      <a:r>
                        <a:rPr lang="en-US" sz="2000" b="0" i="1" dirty="0" err="1" smtClean="0">
                          <a:latin typeface="+mn-lt"/>
                        </a:rPr>
                        <a:t>RM’mil</a:t>
                      </a:r>
                      <a:r>
                        <a:rPr lang="en-US" sz="2000" b="0" i="1" dirty="0" smtClean="0">
                          <a:latin typeface="+mn-lt"/>
                        </a:rPr>
                        <a:t>)</a:t>
                      </a:r>
                      <a:endParaRPr lang="en-MY" sz="2000" b="0" i="1" dirty="0" smtClean="0">
                        <a:latin typeface="+mn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312.9</a:t>
                      </a:r>
                      <a:endParaRPr lang="en-MY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E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330.0</a:t>
                      </a:r>
                      <a:endParaRPr lang="en-MY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330.0</a:t>
                      </a:r>
                      <a:endParaRPr lang="en-MY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67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latin typeface="+mn-lt"/>
                        </a:rPr>
                        <a:t>Commission</a:t>
                      </a:r>
                      <a:r>
                        <a:rPr lang="en-US" sz="2000" b="1" baseline="0" dirty="0" smtClean="0">
                          <a:latin typeface="+mn-lt"/>
                        </a:rPr>
                        <a:t> </a:t>
                      </a:r>
                      <a:r>
                        <a:rPr lang="en-US" sz="2000" b="1" dirty="0" smtClean="0">
                          <a:latin typeface="+mn-lt"/>
                        </a:rPr>
                        <a:t>Scheme</a:t>
                      </a:r>
                      <a:endParaRPr lang="en-MY" sz="2000" b="1" dirty="0" smtClean="0"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ysClr val="windowText" lastClr="000000"/>
                          </a:solidFill>
                        </a:rPr>
                        <a:t>Tiered</a:t>
                      </a:r>
                      <a:endParaRPr lang="en-MY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FE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ysClr val="windowText" lastClr="000000"/>
                          </a:solidFill>
                        </a:rPr>
                        <a:t>Tiered</a:t>
                      </a:r>
                      <a:endParaRPr lang="en-MY" sz="2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ysClr val="windowText" lastClr="000000"/>
                          </a:solidFill>
                        </a:rPr>
                        <a:t>Tiered</a:t>
                      </a:r>
                      <a:endParaRPr lang="en-MY" sz="2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7858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 smtClean="0">
                          <a:latin typeface="+mn-lt"/>
                        </a:rPr>
                        <a:t>Avg</a:t>
                      </a:r>
                      <a:r>
                        <a:rPr lang="en-US" sz="2000" b="1" dirty="0" smtClean="0">
                          <a:latin typeface="+mn-lt"/>
                        </a:rPr>
                        <a:t> </a:t>
                      </a:r>
                      <a:r>
                        <a:rPr lang="en-US" sz="2000" b="1" dirty="0" err="1" smtClean="0">
                          <a:latin typeface="+mn-lt"/>
                        </a:rPr>
                        <a:t>Comm</a:t>
                      </a:r>
                      <a:r>
                        <a:rPr lang="en-US" sz="2000" b="1" dirty="0" smtClean="0">
                          <a:latin typeface="+mn-lt"/>
                        </a:rPr>
                        <a:t> Rate</a:t>
                      </a:r>
                      <a:r>
                        <a:rPr lang="en-MY" sz="2000" b="1" baseline="0" dirty="0" smtClean="0">
                          <a:latin typeface="+mn-lt"/>
                        </a:rPr>
                        <a:t> </a:t>
                      </a:r>
                      <a:r>
                        <a:rPr lang="en-MY" sz="2000" b="0" i="1" baseline="0" dirty="0" smtClean="0">
                          <a:latin typeface="+mn-lt"/>
                        </a:rPr>
                        <a:t>(</a:t>
                      </a:r>
                      <a:r>
                        <a:rPr lang="en-US" sz="2000" b="0" i="1" dirty="0" smtClean="0"/>
                        <a:t>%)</a:t>
                      </a:r>
                      <a:endParaRPr lang="en-MY" sz="2000" b="0" i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7+2+2</a:t>
                      </a:r>
                      <a:endParaRPr lang="en-MY" sz="2000" dirty="0"/>
                    </a:p>
                  </a:txBody>
                  <a:tcPr anchor="ctr">
                    <a:solidFill>
                      <a:srgbClr val="FE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8+0.5+0.5+1</a:t>
                      </a:r>
                      <a:endParaRPr lang="en-MY" sz="2000" dirty="0"/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8+1</a:t>
                      </a:r>
                      <a:r>
                        <a:rPr lang="en-US" sz="2000" baseline="0" dirty="0" smtClean="0"/>
                        <a:t> </a:t>
                      </a:r>
                      <a:endParaRPr lang="en-MY" sz="2000" dirty="0" smtClean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67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 smtClean="0">
                          <a:latin typeface="+mn-lt"/>
                        </a:rPr>
                        <a:t>Comm</a:t>
                      </a:r>
                      <a:r>
                        <a:rPr lang="en-US" sz="2000" b="1" baseline="0" dirty="0" smtClean="0">
                          <a:latin typeface="+mn-lt"/>
                        </a:rPr>
                        <a:t> </a:t>
                      </a:r>
                      <a:r>
                        <a:rPr lang="en-US" sz="2000" b="1" dirty="0" smtClean="0">
                          <a:latin typeface="+mn-lt"/>
                        </a:rPr>
                        <a:t>Paid</a:t>
                      </a:r>
                      <a:r>
                        <a:rPr lang="en-MY" sz="2000" b="1" baseline="0" dirty="0" smtClean="0">
                          <a:latin typeface="+mn-lt"/>
                        </a:rPr>
                        <a:t> </a:t>
                      </a:r>
                      <a:r>
                        <a:rPr lang="en-MY" sz="2000" b="0" i="1" baseline="0" dirty="0" smtClean="0">
                          <a:latin typeface="+mn-lt"/>
                        </a:rPr>
                        <a:t>(</a:t>
                      </a:r>
                      <a:r>
                        <a:rPr lang="en-US" sz="2000" b="0" i="1" dirty="0" err="1" smtClean="0"/>
                        <a:t>RM’mil</a:t>
                      </a:r>
                      <a:r>
                        <a:rPr lang="en-US" sz="2000" b="0" i="1" dirty="0" smtClean="0"/>
                        <a:t>)</a:t>
                      </a:r>
                      <a:endParaRPr lang="en-MY" sz="2000" b="0" i="1" dirty="0" smtClean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26.3</a:t>
                      </a:r>
                      <a:endParaRPr lang="en-MY" sz="2000" dirty="0"/>
                    </a:p>
                  </a:txBody>
                  <a:tcPr anchor="ctr">
                    <a:solidFill>
                      <a:srgbClr val="FE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</a:t>
                      </a:r>
                      <a:endParaRPr lang="en-MY" sz="2000" dirty="0"/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24</a:t>
            </a:fld>
            <a:endParaRPr lang="en-MY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D6B2C18-1408-41C9-9805-7F4E3EB8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FYE 2020 </a:t>
            </a:r>
            <a:r>
              <a:rPr lang="en-MY" dirty="0" smtClean="0"/>
              <a:t>Initiatives and Budget 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D6B2C18-1408-41C9-9805-7F4E3EB8757A}"/>
              </a:ext>
            </a:extLst>
          </p:cNvPr>
          <p:cNvSpPr txBox="1">
            <a:spLocks/>
          </p:cNvSpPr>
          <p:nvPr/>
        </p:nvSpPr>
        <p:spPr>
          <a:xfrm>
            <a:off x="0" y="520700"/>
            <a:ext cx="788670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MY" sz="3200" b="1" kern="1200">
                <a:solidFill>
                  <a:srgbClr val="C00000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MY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62181"/>
              </p:ext>
            </p:extLst>
          </p:nvPr>
        </p:nvGraphicFramePr>
        <p:xfrm>
          <a:off x="114300" y="746918"/>
          <a:ext cx="7899401" cy="366975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161655"/>
                <a:gridCol w="2368873"/>
                <a:gridCol w="2368873"/>
              </a:tblGrid>
              <a:tr h="3584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FYE2020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Initiatives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Duration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Budget (RM)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383758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Incentives</a:t>
                      </a:r>
                      <a:r>
                        <a:rPr lang="en-US" b="1" baseline="0" dirty="0" smtClean="0"/>
                        <a:t> Program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Incentives Trip</a:t>
                      </a:r>
                      <a:endParaRPr lang="en-MY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Prizes</a:t>
                      </a:r>
                      <a:r>
                        <a:rPr lang="en-US" baseline="0" dirty="0" smtClean="0"/>
                        <a:t> (SSA, QSA &amp; DSA)</a:t>
                      </a:r>
                      <a:endParaRPr lang="en-MY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Dec’19 – Jan’20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-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975,000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525,000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450,000</a:t>
                      </a:r>
                    </a:p>
                  </a:txBody>
                  <a:tcPr anchor="ctr"/>
                </a:tc>
              </a:tr>
              <a:tr h="142082">
                <a:tc>
                  <a:txBody>
                    <a:bodyPr/>
                    <a:lstStyle/>
                    <a:p>
                      <a:endParaRPr lang="en-MY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</a:tr>
              <a:tr h="112430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Sales Booster Campaign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WAH! 2.0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Year</a:t>
                      </a:r>
                      <a:r>
                        <a:rPr lang="en-US" baseline="0" dirty="0" smtClean="0"/>
                        <a:t> End Sales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MR Sales</a:t>
                      </a:r>
                      <a:r>
                        <a:rPr lang="en-US" baseline="0" dirty="0" smtClean="0"/>
                        <a:t> Challenge</a:t>
                      </a:r>
                      <a:endParaRPr lang="en-MY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July’19</a:t>
                      </a:r>
                      <a:r>
                        <a:rPr lang="en-US" sz="1800" baseline="0" dirty="0" smtClean="0"/>
                        <a:t> – Sept’19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Nov’19 – Jan’20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Oct’19 – Dec’19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300,000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48,000</a:t>
                      </a:r>
                    </a:p>
                    <a:p>
                      <a:pPr algn="r"/>
                      <a:r>
                        <a:rPr lang="en-US" dirty="0" smtClean="0"/>
                        <a:t>102,000</a:t>
                      </a:r>
                    </a:p>
                    <a:p>
                      <a:pPr algn="r"/>
                      <a:r>
                        <a:rPr lang="en-US" dirty="0" smtClean="0"/>
                        <a:t>150,000</a:t>
                      </a:r>
                    </a:p>
                  </a:txBody>
                  <a:tcPr anchor="ctr"/>
                </a:tc>
              </a:tr>
              <a:tr h="345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Image result for beach silhouet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69" b="10470"/>
          <a:stretch/>
        </p:blipFill>
        <p:spPr bwMode="auto">
          <a:xfrm>
            <a:off x="95250" y="4584701"/>
            <a:ext cx="7992000" cy="198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5250" y="4584700"/>
            <a:ext cx="7992000" cy="2130425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95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ountain silhouett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562" b="46573"/>
          <a:stretch/>
        </p:blipFill>
        <p:spPr bwMode="auto">
          <a:xfrm>
            <a:off x="-61956" y="839926"/>
            <a:ext cx="920595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4325"/>
            <a:ext cx="78867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Channel Management </a:t>
            </a:r>
            <a:r>
              <a:rPr lang="en-US" dirty="0" smtClean="0">
                <a:latin typeface="+mn-lt"/>
              </a:rPr>
              <a:t>FYE2020</a:t>
            </a:r>
            <a:endParaRPr lang="en-MY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87B0B2-D7A9-42E0-AD9E-4D00A59D411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0813" y="723900"/>
            <a:ext cx="6767878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INCENTIVE PROGRAM </a:t>
            </a:r>
          </a:p>
          <a:p>
            <a:pPr algn="ctr"/>
            <a:r>
              <a:rPr lang="en-US" sz="5400" b="1" spc="50" dirty="0" smtClean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FYE 2020</a:t>
            </a:r>
            <a:endParaRPr lang="en-MY" sz="5400" b="1" spc="50" dirty="0">
              <a:ln w="11430"/>
              <a:solidFill>
                <a:srgbClr val="00B0F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526" y="2628900"/>
            <a:ext cx="9156526" cy="4554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BEST EXEMPLARY AWARD</a:t>
            </a:r>
            <a:endParaRPr lang="en-MY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517900"/>
            <a:ext cx="900000" cy="9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758" y="3749768"/>
            <a:ext cx="23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+mn-lt"/>
              </a:rPr>
              <a:t>Sales Star Award</a:t>
            </a:r>
            <a:endParaRPr lang="en-MY" sz="2400" b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4630000"/>
            <a:ext cx="900000" cy="9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4798368"/>
            <a:ext cx="260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Quality Star Award</a:t>
            </a:r>
            <a:endParaRPr lang="en-MY" sz="2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00" y="5742100"/>
            <a:ext cx="900000" cy="90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600" y="5865045"/>
            <a:ext cx="274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+mn-lt"/>
              </a:rPr>
              <a:t>Detailed Star Award</a:t>
            </a:r>
            <a:endParaRPr lang="en-MY" sz="24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2681" y="3011269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+mn-lt"/>
              </a:rPr>
              <a:t>RM500k</a:t>
            </a:r>
            <a:endParaRPr lang="en-MY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5923" y="3530937"/>
            <a:ext cx="28744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+mn-lt"/>
              </a:rPr>
              <a:t>Top 8 performers</a:t>
            </a:r>
          </a:p>
          <a:p>
            <a:r>
              <a:rPr lang="en-US" sz="2000" i="1" dirty="0" smtClean="0">
                <a:latin typeface="+mn-lt"/>
              </a:rPr>
              <a:t>Top 3 – MAST ≥ RM4.0mil</a:t>
            </a:r>
          </a:p>
          <a:p>
            <a:r>
              <a:rPr lang="en-US" sz="2000" i="1" dirty="0" smtClean="0">
                <a:latin typeface="+mn-lt"/>
              </a:rPr>
              <a:t>4 to 8 </a:t>
            </a:r>
            <a:r>
              <a:rPr lang="en-US" sz="2000" i="1" dirty="0">
                <a:latin typeface="+mn-lt"/>
              </a:rPr>
              <a:t>– MAST ≥ </a:t>
            </a:r>
            <a:r>
              <a:rPr lang="en-US" sz="2000" i="1" dirty="0" smtClean="0">
                <a:latin typeface="+mn-lt"/>
              </a:rPr>
              <a:t>RM1.2mil</a:t>
            </a:r>
            <a:endParaRPr lang="en-US" sz="2000" i="1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91323" y="4753114"/>
            <a:ext cx="283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+mn-lt"/>
              </a:rPr>
              <a:t>Top 3 performers</a:t>
            </a:r>
          </a:p>
          <a:p>
            <a:r>
              <a:rPr lang="en-US" sz="2000" i="1" dirty="0">
                <a:latin typeface="+mn-lt"/>
              </a:rPr>
              <a:t>Top 3 – MAST ≥ </a:t>
            </a:r>
            <a:r>
              <a:rPr lang="en-US" sz="2000" i="1" dirty="0" smtClean="0">
                <a:latin typeface="+mn-lt"/>
              </a:rPr>
              <a:t>RM1.2mil</a:t>
            </a:r>
            <a:endParaRPr lang="en-US" sz="2000" i="1" dirty="0"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35400" y="376979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+mn-lt"/>
              </a:rPr>
              <a:t>RM350k</a:t>
            </a:r>
            <a:endParaRPr lang="en-MY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48100" y="484379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+mn-lt"/>
              </a:rPr>
              <a:t>RM100k</a:t>
            </a:r>
            <a:endParaRPr lang="en-MY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16542" y="5917790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+mn-lt"/>
              </a:rPr>
              <a:t>RM50k</a:t>
            </a:r>
            <a:endParaRPr lang="en-MY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7500" y="5845314"/>
            <a:ext cx="283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+mn-lt"/>
              </a:rPr>
              <a:t>Top 3 performers</a:t>
            </a:r>
          </a:p>
          <a:p>
            <a:r>
              <a:rPr lang="en-US" sz="2000" i="1" dirty="0">
                <a:latin typeface="+mn-lt"/>
              </a:rPr>
              <a:t>Top 3 – MAST ≥ </a:t>
            </a:r>
            <a:r>
              <a:rPr lang="en-US" sz="2000" i="1" dirty="0" smtClean="0">
                <a:latin typeface="+mn-lt"/>
              </a:rPr>
              <a:t>RM1.2mil</a:t>
            </a:r>
            <a:endParaRPr lang="en-US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03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B2C18-1408-41C9-9805-7F4E3EB8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FYE </a:t>
            </a:r>
            <a:r>
              <a:rPr lang="en-MY" dirty="0" smtClean="0"/>
              <a:t>2020 Marketing and Branding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EDDF0B-FFEB-480E-A08E-CF74D63F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50" y="669924"/>
            <a:ext cx="7886700" cy="60356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MY" b="1" dirty="0" smtClean="0">
                <a:solidFill>
                  <a:schemeClr val="accent1"/>
                </a:solidFill>
              </a:rPr>
              <a:t> </a:t>
            </a:r>
            <a:r>
              <a:rPr lang="en-MY" b="1" dirty="0" err="1" smtClean="0">
                <a:solidFill>
                  <a:schemeClr val="accent1"/>
                </a:solidFill>
              </a:rPr>
              <a:t>Loanstreet</a:t>
            </a:r>
            <a:endParaRPr lang="en-MY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200" u="sng" dirty="0" smtClean="0"/>
              <a:t>Objective</a:t>
            </a:r>
          </a:p>
          <a:p>
            <a:r>
              <a:rPr lang="en-US" sz="2200" dirty="0" smtClean="0"/>
              <a:t>To increase brand awareness via digital marketing</a:t>
            </a:r>
          </a:p>
          <a:p>
            <a:r>
              <a:rPr lang="en-US" sz="2200" dirty="0" smtClean="0"/>
              <a:t>To drive high traffic to YIR and YYP website through lead generation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sz="2200" u="sng" dirty="0" smtClean="0"/>
              <a:t>Marketing / Ads online</a:t>
            </a:r>
          </a:p>
          <a:p>
            <a:r>
              <a:rPr lang="en-US" sz="2200" dirty="0" smtClean="0"/>
              <a:t>Online article posted in Facebook and </a:t>
            </a:r>
            <a:r>
              <a:rPr lang="en-US" sz="2200" dirty="0" err="1" smtClean="0"/>
              <a:t>Loanstreet</a:t>
            </a:r>
            <a:r>
              <a:rPr lang="en-US" sz="2200" dirty="0" smtClean="0"/>
              <a:t> newsletter</a:t>
            </a:r>
          </a:p>
          <a:p>
            <a:r>
              <a:rPr lang="en-US" sz="2200" dirty="0" smtClean="0"/>
              <a:t>E-banners</a:t>
            </a:r>
          </a:p>
          <a:p>
            <a:r>
              <a:rPr lang="en-US" sz="2200" dirty="0" smtClean="0"/>
              <a:t>Email blast to 120K subscribers</a:t>
            </a:r>
          </a:p>
          <a:p>
            <a:r>
              <a:rPr lang="en-US" sz="2200" dirty="0" smtClean="0"/>
              <a:t>Exclusive landing page to capture leads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2200" u="sng" dirty="0" smtClean="0"/>
              <a:t>Cost</a:t>
            </a:r>
          </a:p>
          <a:p>
            <a:r>
              <a:rPr lang="en-US" sz="2200" dirty="0" smtClean="0"/>
              <a:t>RM50K + 2% per acquisition</a:t>
            </a:r>
          </a:p>
          <a:p>
            <a:endParaRPr lang="en-US" sz="5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200" u="sng" dirty="0" smtClean="0"/>
              <a:t>Duration</a:t>
            </a:r>
          </a:p>
          <a:p>
            <a:r>
              <a:rPr lang="en-US" sz="2200" dirty="0" smtClean="0"/>
              <a:t>6 months (Nov’18 – Apr’19)</a:t>
            </a:r>
            <a:endParaRPr lang="en-MY" sz="2200" dirty="0" smtClean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C48D42-C08E-4365-A20C-29D240E9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26</a:t>
            </a:fld>
            <a:endParaRPr lang="en-MY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13" y="5083174"/>
            <a:ext cx="401907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93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B2C18-1408-41C9-9805-7F4E3EB8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FYE </a:t>
            </a:r>
            <a:r>
              <a:rPr lang="en-MY" dirty="0" smtClean="0"/>
              <a:t>2020 Marketing and Branding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EDDF0B-FFEB-480E-A08E-CF74D63F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50" y="669924"/>
            <a:ext cx="7886700" cy="60356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MY" b="1" dirty="0" smtClean="0">
                <a:solidFill>
                  <a:schemeClr val="accent1"/>
                </a:solidFill>
              </a:rPr>
              <a:t> YES! Campaign</a:t>
            </a:r>
          </a:p>
          <a:p>
            <a:pPr marL="0" indent="0">
              <a:buNone/>
            </a:pPr>
            <a:r>
              <a:rPr lang="en-US" sz="2200" u="sng" dirty="0" smtClean="0"/>
              <a:t>Objective</a:t>
            </a:r>
          </a:p>
          <a:p>
            <a:r>
              <a:rPr lang="en-US" sz="2200" dirty="0" smtClean="0"/>
              <a:t>To reward eligible customers who take up personal financing during the campaign period</a:t>
            </a:r>
          </a:p>
          <a:p>
            <a:r>
              <a:rPr lang="en-US" sz="2200" dirty="0" smtClean="0"/>
              <a:t>To maximize </a:t>
            </a:r>
            <a:r>
              <a:rPr lang="en-US" sz="2200" dirty="0"/>
              <a:t>s</a:t>
            </a:r>
            <a:r>
              <a:rPr lang="en-US" sz="2200" dirty="0" smtClean="0"/>
              <a:t>ales during year end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sz="2200" u="sng" dirty="0" smtClean="0"/>
              <a:t>Campaign Mechanics &amp; Rewards</a:t>
            </a:r>
          </a:p>
          <a:p>
            <a:r>
              <a:rPr lang="en-US" sz="2200" dirty="0" smtClean="0"/>
              <a:t>Open to all eligible customers on first come first serve basis for 3 months.</a:t>
            </a:r>
          </a:p>
          <a:p>
            <a:r>
              <a:rPr lang="en-US" sz="2200" dirty="0" smtClean="0"/>
              <a:t>Grand Prize is </a:t>
            </a:r>
            <a:r>
              <a:rPr lang="en-US" sz="2200" b="1" dirty="0" err="1" smtClean="0"/>
              <a:t>SenHeng</a:t>
            </a:r>
            <a:r>
              <a:rPr lang="en-US" sz="2200" b="1" dirty="0" smtClean="0"/>
              <a:t> Voucher</a:t>
            </a:r>
            <a:r>
              <a:rPr lang="en-US" sz="2200" dirty="0" smtClean="0"/>
              <a:t> worth</a:t>
            </a:r>
            <a:r>
              <a:rPr lang="en-US" sz="2200" b="1" dirty="0" smtClean="0"/>
              <a:t> RM200</a:t>
            </a:r>
            <a:r>
              <a:rPr lang="en-US" sz="2200" dirty="0" smtClean="0"/>
              <a:t>, allocated for the first 60 &amp; 20 customers per month respectively from YIR and YYP.</a:t>
            </a:r>
          </a:p>
          <a:p>
            <a:r>
              <a:rPr lang="en-US" sz="2200" dirty="0" smtClean="0"/>
              <a:t>Consolation Prize </a:t>
            </a:r>
            <a:r>
              <a:rPr lang="en-US" sz="2200" dirty="0"/>
              <a:t>is </a:t>
            </a:r>
            <a:r>
              <a:rPr lang="en-US" sz="2200" b="1" dirty="0" smtClean="0"/>
              <a:t>AEON Voucher </a:t>
            </a:r>
            <a:r>
              <a:rPr lang="en-US" sz="2200" dirty="0"/>
              <a:t>worth </a:t>
            </a:r>
            <a:r>
              <a:rPr lang="en-US" sz="2200" b="1" dirty="0" smtClean="0"/>
              <a:t>RM100</a:t>
            </a:r>
            <a:r>
              <a:rPr lang="en-US" sz="2200" dirty="0" smtClean="0"/>
              <a:t>, allocated </a:t>
            </a:r>
            <a:r>
              <a:rPr lang="en-US" sz="2200" dirty="0"/>
              <a:t>for the first </a:t>
            </a:r>
            <a:r>
              <a:rPr lang="en-US" sz="2200" dirty="0" smtClean="0"/>
              <a:t>135 &amp; 45 customers per month respectively </a:t>
            </a:r>
            <a:r>
              <a:rPr lang="en-US" sz="2200" dirty="0"/>
              <a:t>from YIR and </a:t>
            </a:r>
            <a:r>
              <a:rPr lang="en-US" sz="2200" dirty="0" smtClean="0"/>
              <a:t>YYP.</a:t>
            </a:r>
          </a:p>
          <a:p>
            <a:endParaRPr lang="en-US" sz="500" dirty="0" smtClean="0"/>
          </a:p>
          <a:p>
            <a:pPr marL="0" indent="0">
              <a:buNone/>
            </a:pPr>
            <a:r>
              <a:rPr lang="en-US" sz="2200" u="sng" dirty="0" smtClean="0"/>
              <a:t>Campaign Duration</a:t>
            </a:r>
          </a:p>
          <a:p>
            <a:r>
              <a:rPr lang="en-US" sz="2200" dirty="0" smtClean="0"/>
              <a:t>3 months (Nov’19 – Jan’20) </a:t>
            </a:r>
            <a:endParaRPr lang="en-MY" sz="2200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C48D42-C08E-4365-A20C-29D240E9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125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B2C18-1408-41C9-9805-7F4E3EB8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FYE </a:t>
            </a:r>
            <a:r>
              <a:rPr lang="en-MY" dirty="0" smtClean="0"/>
              <a:t>2020 Marketing and Branding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EDDF0B-FFEB-480E-A08E-CF74D63F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50" y="669924"/>
            <a:ext cx="7886700" cy="60356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MY" b="1" dirty="0" smtClean="0">
                <a:solidFill>
                  <a:schemeClr val="accent1"/>
                </a:solidFill>
              </a:rPr>
              <a:t> MR Sales Challenge</a:t>
            </a:r>
          </a:p>
          <a:p>
            <a:pPr marL="0" indent="0">
              <a:buNone/>
            </a:pPr>
            <a:r>
              <a:rPr lang="en-US" sz="2200" u="sng" dirty="0" smtClean="0"/>
              <a:t>Objective</a:t>
            </a:r>
          </a:p>
          <a:p>
            <a:r>
              <a:rPr lang="en-US" sz="2200" dirty="0" smtClean="0"/>
              <a:t>To boost Sales for Q3 FYE2020</a:t>
            </a:r>
          </a:p>
          <a:p>
            <a:r>
              <a:rPr lang="en-US" sz="2200" dirty="0" smtClean="0"/>
              <a:t>To reward MRs who achieved 3 months average Sales based on campaign sales target</a:t>
            </a:r>
            <a:endParaRPr lang="en-US" sz="2200" dirty="0"/>
          </a:p>
          <a:p>
            <a:endParaRPr lang="en-US" sz="500" dirty="0"/>
          </a:p>
          <a:p>
            <a:pPr marL="0" indent="0">
              <a:buNone/>
            </a:pPr>
            <a:r>
              <a:rPr lang="en-US" sz="2200" u="sng" dirty="0" smtClean="0"/>
              <a:t>Campaign Mechanics </a:t>
            </a:r>
          </a:p>
          <a:p>
            <a:r>
              <a:rPr lang="en-US" sz="2200" dirty="0" smtClean="0"/>
              <a:t>MRs are required to achieve Sales based on campaign sales target which tentatively is RM1.2 mil or above average on 3 months sales</a:t>
            </a:r>
          </a:p>
          <a:p>
            <a:r>
              <a:rPr lang="en-US" sz="2200" dirty="0" smtClean="0"/>
              <a:t>Top 8 MRs who achieved their sales during the campaign period will be entitle for a trip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2200" u="sng" dirty="0" smtClean="0"/>
              <a:t>Rewards</a:t>
            </a:r>
          </a:p>
          <a:p>
            <a:r>
              <a:rPr lang="en-US" sz="2200" dirty="0" smtClean="0"/>
              <a:t>Total rewards worth RM150,000 for the trip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2200" u="sng" dirty="0" smtClean="0"/>
              <a:t>Campaign Duration</a:t>
            </a:r>
          </a:p>
          <a:p>
            <a:r>
              <a:rPr lang="en-US" sz="2200" dirty="0" smtClean="0"/>
              <a:t>3 months (Oct‘19 – Dec’19)</a:t>
            </a:r>
          </a:p>
          <a:p>
            <a:pPr marL="0" indent="0">
              <a:buNone/>
            </a:pPr>
            <a:endParaRPr lang="en-US" sz="2200" u="sng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C48D42-C08E-4365-A20C-29D240E9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1944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/>
          <p:cNvSpPr/>
          <p:nvPr/>
        </p:nvSpPr>
        <p:spPr>
          <a:xfrm>
            <a:off x="4108450" y="1295401"/>
            <a:ext cx="190500" cy="40639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8686800" cy="685800"/>
          </a:xfrm>
          <a:prstGeom prst="rect">
            <a:avLst/>
          </a:prstGeom>
        </p:spPr>
        <p:txBody>
          <a:bodyPr/>
          <a:lstStyle/>
          <a:p>
            <a:pPr lvl="0" eaLnBrk="0" hangingPunct="0">
              <a:defRPr/>
            </a:pPr>
            <a:r>
              <a:rPr lang="en-US" sz="3200" b="1" noProof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Product Bundling up to 31.01.2019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AutoShape 8" descr="Image result for arrow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Image result for arrow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arrow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4" descr="Image result for arrow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6" descr="Image result for arrow ic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ounded Rectangular Callout 51"/>
          <p:cNvSpPr/>
          <p:nvPr/>
        </p:nvSpPr>
        <p:spPr>
          <a:xfrm>
            <a:off x="3124200" y="6458423"/>
            <a:ext cx="5193303" cy="361407"/>
          </a:xfrm>
          <a:prstGeom prst="wedgeRoundRectCallout">
            <a:avLst>
              <a:gd name="adj1" fmla="val -15188"/>
              <a:gd name="adj2" fmla="val -74269"/>
              <a:gd name="adj3" fmla="val 16667"/>
            </a:avLst>
          </a:prstGeom>
          <a:solidFill>
            <a:srgbClr val="FFFFFF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√ </a:t>
            </a:r>
            <a:r>
              <a:rPr lang="en-US" sz="2000" b="1" dirty="0">
                <a:solidFill>
                  <a:schemeClr val="tx1"/>
                </a:solidFill>
              </a:rPr>
              <a:t>PSS checked for </a:t>
            </a:r>
            <a:r>
              <a:rPr lang="en-US" sz="2000" b="1" dirty="0" smtClean="0">
                <a:solidFill>
                  <a:schemeClr val="tx1"/>
                </a:solidFill>
              </a:rPr>
              <a:t>26 </a:t>
            </a:r>
            <a:r>
              <a:rPr lang="en-US" sz="2000" b="1" dirty="0" err="1" smtClean="0">
                <a:solidFill>
                  <a:schemeClr val="tx1"/>
                </a:solidFill>
              </a:rPr>
              <a:t>NoC</a:t>
            </a:r>
            <a:r>
              <a:rPr lang="en-US" sz="2000" b="1" dirty="0" smtClean="0">
                <a:solidFill>
                  <a:schemeClr val="tx1"/>
                </a:solidFill>
              </a:rPr>
              <a:t>  as at 5.11.2018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38" name="Picture 18" descr="Image result for 2 same directions arrow icon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-1981201" y="9906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/>
          <p:cNvSpPr/>
          <p:nvPr/>
        </p:nvSpPr>
        <p:spPr>
          <a:xfrm>
            <a:off x="2778374" y="1712118"/>
            <a:ext cx="2850651" cy="6326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 smtClean="0">
                <a:solidFill>
                  <a:schemeClr val="tx2"/>
                </a:solidFill>
              </a:rPr>
              <a:t> Salary Filtered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159</a:t>
            </a:r>
            <a:endParaRPr lang="en-MY" sz="2000" b="1" dirty="0">
              <a:solidFill>
                <a:srgbClr val="C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84175" y="2735263"/>
            <a:ext cx="3511051" cy="617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 smtClean="0">
                <a:solidFill>
                  <a:schemeClr val="tx2"/>
                </a:solidFill>
              </a:rPr>
              <a:t> Replied ‘YA’ on SMS Blast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2</a:t>
            </a:r>
            <a:r>
              <a:rPr lang="en-US" sz="2000" b="1" dirty="0" smtClean="0">
                <a:solidFill>
                  <a:srgbClr val="C00000"/>
                </a:solidFill>
              </a:rPr>
              <a:t>9</a:t>
            </a:r>
            <a:endParaRPr lang="en-MY" sz="2000" b="1" dirty="0">
              <a:solidFill>
                <a:srgbClr val="C00000"/>
              </a:solidFill>
            </a:endParaRPr>
          </a:p>
        </p:txBody>
      </p:sp>
      <p:sp>
        <p:nvSpPr>
          <p:cNvPr id="17" name="Bent-Up Arrow 16"/>
          <p:cNvSpPr/>
          <p:nvPr/>
        </p:nvSpPr>
        <p:spPr>
          <a:xfrm rot="10800000">
            <a:off x="1816100" y="2209799"/>
            <a:ext cx="1000369" cy="512758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ounded Rectangle 1"/>
          <p:cNvSpPr/>
          <p:nvPr/>
        </p:nvSpPr>
        <p:spPr>
          <a:xfrm>
            <a:off x="2870200" y="655638"/>
            <a:ext cx="2667000" cy="6397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 smtClean="0">
                <a:solidFill>
                  <a:schemeClr val="tx2"/>
                </a:solidFill>
              </a:rPr>
              <a:t> Identified 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322</a:t>
            </a:r>
            <a:endParaRPr lang="en-MY" sz="2000" b="1" dirty="0">
              <a:solidFill>
                <a:srgbClr val="C000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93675" y="3793329"/>
            <a:ext cx="1841499" cy="626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 smtClean="0">
                <a:solidFill>
                  <a:schemeClr val="tx2"/>
                </a:solidFill>
              </a:rPr>
              <a:t> Follow-up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11</a:t>
            </a:r>
            <a:endParaRPr lang="en-MY" sz="2000" b="1" dirty="0">
              <a:solidFill>
                <a:srgbClr val="C0000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514850" y="2747963"/>
            <a:ext cx="3511051" cy="617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n</a:t>
            </a:r>
            <a:r>
              <a:rPr lang="en-US" sz="2000" b="1" dirty="0" smtClean="0">
                <a:solidFill>
                  <a:schemeClr val="tx2"/>
                </a:solidFill>
              </a:rPr>
              <a:t>o Reply on SMS Blast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130</a:t>
            </a:r>
            <a:endParaRPr lang="en-MY" sz="2000" b="1" dirty="0">
              <a:solidFill>
                <a:srgbClr val="C00000"/>
              </a:solidFill>
            </a:endParaRPr>
          </a:p>
        </p:txBody>
      </p:sp>
      <p:sp>
        <p:nvSpPr>
          <p:cNvPr id="50" name="Bent-Up Arrow 49"/>
          <p:cNvSpPr/>
          <p:nvPr/>
        </p:nvSpPr>
        <p:spPr>
          <a:xfrm rot="10800000" flipH="1">
            <a:off x="5616324" y="2133598"/>
            <a:ext cx="822575" cy="627061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1" name="Rounded Rectangle 50"/>
          <p:cNvSpPr/>
          <p:nvPr/>
        </p:nvSpPr>
        <p:spPr>
          <a:xfrm>
            <a:off x="2290884" y="3797299"/>
            <a:ext cx="1887416" cy="6223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Contacted </a:t>
            </a:r>
            <a:r>
              <a:rPr lang="en-US" sz="2000" b="1" dirty="0" smtClean="0">
                <a:solidFill>
                  <a:srgbClr val="C00000"/>
                </a:solidFill>
              </a:rPr>
              <a:t>18</a:t>
            </a:r>
            <a:endParaRPr lang="en-MY" sz="2000" b="1" dirty="0">
              <a:solidFill>
                <a:srgbClr val="C00000"/>
              </a:solidFill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10800000" flipV="1">
            <a:off x="1139826" y="3340099"/>
            <a:ext cx="1025279" cy="45323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>
            <a:off x="2176584" y="3340099"/>
            <a:ext cx="918308" cy="457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793377" y="3727449"/>
            <a:ext cx="1887416" cy="6223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NoC</a:t>
            </a:r>
            <a:r>
              <a:rPr lang="en-US" sz="2000" b="1" dirty="0">
                <a:solidFill>
                  <a:schemeClr val="tx2"/>
                </a:solidFill>
              </a:rPr>
              <a:t> Follow-up</a:t>
            </a:r>
          </a:p>
          <a:p>
            <a:pPr algn="ctr"/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35</a:t>
            </a:r>
            <a:endParaRPr lang="en-MY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7324" y="4899541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9" name="TextBox 8"/>
          <p:cNvSpPr txBox="1"/>
          <p:nvPr/>
        </p:nvSpPr>
        <p:spPr>
          <a:xfrm>
            <a:off x="2581274" y="5268873"/>
            <a:ext cx="324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sarvindran.nair@rce.com.my</a:t>
            </a:r>
          </a:p>
        </p:txBody>
      </p:sp>
    </p:spTree>
    <p:extLst>
      <p:ext uri="{BB962C8B-B14F-4D97-AF65-F5344CB8AC3E}">
        <p14:creationId xmlns:p14="http://schemas.microsoft.com/office/powerpoint/2010/main" val="7991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995BCF-199C-4BB8-879C-6E80C012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7" r="35606"/>
          <a:stretch/>
        </p:blipFill>
        <p:spPr>
          <a:xfrm>
            <a:off x="-1468601" y="764165"/>
            <a:ext cx="5612736" cy="6176963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-1869831" y="764165"/>
            <a:ext cx="6013966" cy="6254550"/>
            <a:chOff x="-1869831" y="764165"/>
            <a:chExt cx="6013966" cy="625455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852A2FF3-A846-4B3E-8589-2C70C2B84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50" t="19144" r="51061" b="14831"/>
            <a:stretch/>
          </p:blipFill>
          <p:spPr>
            <a:xfrm>
              <a:off x="-1869831" y="1322267"/>
              <a:ext cx="5400000" cy="56964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-1468601" y="764165"/>
              <a:ext cx="5612736" cy="6176963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-1" y="5977865"/>
            <a:ext cx="2948557" cy="53723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FY 2019 Mid-year Budget</a:t>
            </a:r>
            <a:endParaRPr lang="en-MY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6A303-F378-429C-8109-294FEA21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FY </a:t>
            </a:r>
            <a:r>
              <a:rPr lang="en-MY" dirty="0"/>
              <a:t>2019 – </a:t>
            </a:r>
            <a:r>
              <a:rPr lang="en-MY" dirty="0" smtClean="0"/>
              <a:t>As updated previously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7099E88-3E13-4203-82B3-88FCBD18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0977" y="5751898"/>
            <a:ext cx="2057400" cy="365125"/>
          </a:xfrm>
        </p:spPr>
        <p:txBody>
          <a:bodyPr/>
          <a:lstStyle/>
          <a:p>
            <a:fld id="{8C0105A5-61A6-4C0C-A306-C4565F917444}" type="slidenum">
              <a:rPr lang="en-MY" smtClean="0"/>
              <a:pPr/>
              <a:t>3</a:t>
            </a:fld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74306" y="1257359"/>
            <a:ext cx="316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1.</a:t>
            </a:r>
            <a:r>
              <a:rPr lang="en-MY" sz="2000" b="1" dirty="0" smtClean="0">
                <a:solidFill>
                  <a:srgbClr val="FF0000"/>
                </a:solidFill>
              </a:rPr>
              <a:t> HALO</a:t>
            </a:r>
            <a:r>
              <a:rPr lang="en-MY" sz="2000" dirty="0" smtClean="0"/>
              <a:t> and </a:t>
            </a:r>
            <a:r>
              <a:rPr lang="en-MY" sz="2000" b="1" dirty="0" smtClean="0">
                <a:solidFill>
                  <a:srgbClr val="FF0000"/>
                </a:solidFill>
              </a:rPr>
              <a:t>PRESS</a:t>
            </a:r>
            <a:r>
              <a:rPr lang="en-MY" sz="2000" dirty="0" smtClean="0"/>
              <a:t> products</a:t>
            </a:r>
            <a:endParaRPr lang="en-MY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5952511" y="1284704"/>
            <a:ext cx="2174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High </a:t>
            </a:r>
            <a:r>
              <a:rPr lang="en-MY" sz="1400" dirty="0" err="1" smtClean="0"/>
              <a:t>payout</a:t>
            </a:r>
            <a:r>
              <a:rPr lang="en-MY" sz="1400" dirty="0"/>
              <a:t> </a:t>
            </a:r>
            <a:r>
              <a:rPr lang="en-MY" sz="1400" dirty="0" smtClean="0"/>
              <a:t>– low </a:t>
            </a:r>
            <a:r>
              <a:rPr lang="en-MY" sz="1400" dirty="0" err="1" smtClean="0"/>
              <a:t>comm</a:t>
            </a:r>
            <a:endParaRPr lang="en-MY" sz="14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Pre-salary adjustment</a:t>
            </a:r>
            <a:endParaRPr lang="en-MY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6900" y="764165"/>
            <a:ext cx="0" cy="5328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6067" y="1565359"/>
            <a:ext cx="324000" cy="323166"/>
            <a:chOff x="1337767" y="1260559"/>
            <a:chExt cx="324000" cy="323166"/>
          </a:xfrm>
        </p:grpSpPr>
        <p:sp>
          <p:nvSpPr>
            <p:cNvPr id="17" name="Oval 16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Oval 17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0169" y="1542137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1.05.2018</a:t>
            </a:r>
            <a:endParaRPr lang="en-MY" sz="1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8767" y="702478"/>
            <a:ext cx="324000" cy="323166"/>
            <a:chOff x="1337767" y="1260559"/>
            <a:chExt cx="324000" cy="323166"/>
          </a:xfrm>
        </p:grpSpPr>
        <p:sp>
          <p:nvSpPr>
            <p:cNvPr id="22" name="Oval 21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Oval 22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30169" y="694784"/>
            <a:ext cx="2470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27.04.2018 – 31.08.2018</a:t>
            </a:r>
            <a:endParaRPr lang="en-MY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948557" y="664006"/>
            <a:ext cx="184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err="1" smtClean="0">
                <a:solidFill>
                  <a:srgbClr val="FF0000"/>
                </a:solidFill>
              </a:rPr>
              <a:t>Maydan</a:t>
            </a:r>
            <a:r>
              <a:rPr lang="en-MY" sz="2000" b="1" dirty="0" smtClean="0">
                <a:solidFill>
                  <a:srgbClr val="FF0000"/>
                </a:solidFill>
              </a:rPr>
              <a:t> </a:t>
            </a:r>
            <a:r>
              <a:rPr lang="en-MY" sz="2000" dirty="0" smtClean="0"/>
              <a:t>gift set</a:t>
            </a:r>
            <a:endParaRPr lang="en-MY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4746323" y="494729"/>
            <a:ext cx="18363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Grade C+ and above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Fin </a:t>
            </a:r>
            <a:r>
              <a:rPr lang="en-US" sz="1400" dirty="0" err="1" smtClean="0"/>
              <a:t>amt</a:t>
            </a:r>
            <a:r>
              <a:rPr lang="en-US" sz="1400" dirty="0" smtClean="0"/>
              <a:t> &gt; RM10k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Age 20-45</a:t>
            </a:r>
            <a:endParaRPr lang="en-MY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74306" y="3130837"/>
            <a:ext cx="2038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BUNDLE </a:t>
            </a:r>
            <a:r>
              <a:rPr lang="en-MY" sz="2000" dirty="0" smtClean="0"/>
              <a:t>products</a:t>
            </a:r>
            <a:endParaRPr lang="en-MY" sz="2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36067" y="3169309"/>
            <a:ext cx="324000" cy="323166"/>
            <a:chOff x="1337767" y="1260559"/>
            <a:chExt cx="324000" cy="323166"/>
          </a:xfrm>
        </p:grpSpPr>
        <p:sp>
          <p:nvSpPr>
            <p:cNvPr id="29" name="Oval 28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Oval 29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30169" y="3161615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18.06.2018</a:t>
            </a:r>
            <a:endParaRPr lang="en-MY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4900048" y="3069282"/>
            <a:ext cx="287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Refinancing products for eligible 4.99% and 5.99% customers</a:t>
            </a:r>
            <a:endParaRPr lang="en-MY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87006" y="3894782"/>
            <a:ext cx="5162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Membership Fee </a:t>
            </a:r>
            <a:r>
              <a:rPr lang="en-MY" sz="2000" dirty="0" smtClean="0"/>
              <a:t>waiver for new YYP customers</a:t>
            </a:r>
            <a:endParaRPr lang="en-MY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448767" y="3933254"/>
            <a:ext cx="324000" cy="323166"/>
            <a:chOff x="1337767" y="1260559"/>
            <a:chExt cx="324000" cy="323166"/>
          </a:xfrm>
        </p:grpSpPr>
        <p:sp>
          <p:nvSpPr>
            <p:cNvPr id="35" name="Oval 34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Oval 35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30169" y="3925560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1.08.2018 – 31.12.2018</a:t>
            </a:r>
            <a:endParaRPr lang="en-MY" sz="1600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448767" y="4974282"/>
            <a:ext cx="324000" cy="323166"/>
            <a:chOff x="1337767" y="1260559"/>
            <a:chExt cx="324000" cy="323166"/>
          </a:xfrm>
        </p:grpSpPr>
        <p:sp>
          <p:nvSpPr>
            <p:cNvPr id="39" name="Oval 38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0" name="Oval 39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30169" y="5154026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1.09.2018 – 30.11.2018</a:t>
            </a:r>
            <a:endParaRPr lang="en-MY" sz="1600" b="1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87006" y="5154026"/>
            <a:ext cx="2381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YYP WAH! Campaign</a:t>
            </a:r>
            <a:endParaRPr lang="en-MY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5217756" y="5154026"/>
            <a:ext cx="2780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Min RM18k fin </a:t>
            </a:r>
            <a:r>
              <a:rPr lang="en-MY" sz="1400" dirty="0" err="1" smtClean="0"/>
              <a:t>amt</a:t>
            </a:r>
            <a:endParaRPr lang="en-MY" sz="14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Stand a chance to win a trip for 2 to Bandung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/>
              <a:t>4</a:t>
            </a:r>
            <a:r>
              <a:rPr lang="en-US" sz="1400" dirty="0" smtClean="0"/>
              <a:t>0 </a:t>
            </a:r>
            <a:r>
              <a:rPr lang="en-US" sz="1400" dirty="0" err="1" smtClean="0"/>
              <a:t>TnG</a:t>
            </a:r>
            <a:r>
              <a:rPr lang="en-US" sz="1400" dirty="0" smtClean="0"/>
              <a:t> cards as consolation</a:t>
            </a:r>
            <a:endParaRPr lang="en-MY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61606" y="2358082"/>
            <a:ext cx="4775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MR Training </a:t>
            </a:r>
            <a:r>
              <a:rPr lang="en-MY" sz="2000" dirty="0" smtClean="0"/>
              <a:t>– A Culture of Corporate Ethics</a:t>
            </a:r>
            <a:endParaRPr lang="en-MY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23367" y="2396554"/>
            <a:ext cx="324000" cy="323166"/>
            <a:chOff x="1337767" y="1260559"/>
            <a:chExt cx="324000" cy="323166"/>
          </a:xfrm>
        </p:grpSpPr>
        <p:sp>
          <p:nvSpPr>
            <p:cNvPr id="47" name="Oval 46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8" name="Oval 47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30169" y="2388860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6</a:t>
            </a:r>
            <a:r>
              <a:rPr lang="en-US" sz="1600" b="1" dirty="0" smtClean="0"/>
              <a:t>.06.2018</a:t>
            </a:r>
            <a:endParaRPr lang="en-MY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30169" y="4682985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1.09.2018 – 31.03.2019</a:t>
            </a:r>
            <a:endParaRPr lang="en-MY" sz="1600" b="1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87006" y="4652207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/>
              <a:t>Opening of </a:t>
            </a:r>
            <a:r>
              <a:rPr lang="en-MY" sz="2000" b="1" dirty="0" smtClean="0">
                <a:solidFill>
                  <a:srgbClr val="FF0000"/>
                </a:solidFill>
              </a:rPr>
              <a:t>Sabah Code</a:t>
            </a:r>
            <a:endParaRPr lang="en-MY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5520692" y="4482930"/>
            <a:ext cx="2113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RM200k MAST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RM25k Security Deposit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9 MRs</a:t>
            </a:r>
            <a:endParaRPr lang="en-MY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74306" y="1708809"/>
            <a:ext cx="3269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2.</a:t>
            </a:r>
            <a:r>
              <a:rPr lang="en-MY" sz="2000" b="1" dirty="0" smtClean="0">
                <a:solidFill>
                  <a:srgbClr val="FF0000"/>
                </a:solidFill>
              </a:rPr>
              <a:t> MR signboards installation</a:t>
            </a:r>
            <a:endParaRPr lang="en-MY" sz="20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957401" y="1346259"/>
            <a:ext cx="760399" cy="286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57401" y="1817166"/>
            <a:ext cx="760399" cy="286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8686800" cy="685800"/>
          </a:xfrm>
          <a:prstGeom prst="rect">
            <a:avLst/>
          </a:prstGeom>
        </p:spPr>
        <p:txBody>
          <a:bodyPr/>
          <a:lstStyle/>
          <a:p>
            <a:pPr lvl="0" eaLnBrk="0" hangingPunct="0">
              <a:defRPr/>
            </a:pPr>
            <a:r>
              <a:rPr lang="en-US" sz="3200" b="1" noProof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Product Bundling up to 31.01.2019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AutoShape 8" descr="Image result for arrow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Image result for arrow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arrow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4" descr="Image result for arrow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6" descr="Image result for arrow ic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667000" y="838200"/>
            <a:ext cx="3917538" cy="1885891"/>
            <a:chOff x="3092862" y="1066799"/>
            <a:chExt cx="3917538" cy="1885891"/>
          </a:xfrm>
        </p:grpSpPr>
        <p:sp>
          <p:nvSpPr>
            <p:cNvPr id="18" name="Rounded Rectangle 17"/>
            <p:cNvSpPr/>
            <p:nvPr/>
          </p:nvSpPr>
          <p:spPr>
            <a:xfrm>
              <a:off x="3092862" y="1066799"/>
              <a:ext cx="3917538" cy="188589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Image result for breakdown text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224" b="52961" l="12829" r="89145">
                          <a14:foregroundMark x1="62829" y1="46053" x2="62829" y2="46053"/>
                          <a14:foregroundMark x1="54276" y1="46711" x2="54276" y2="46711"/>
                          <a14:foregroundMark x1="46711" y1="49342" x2="46711" y2="49342"/>
                          <a14:foregroundMark x1="42105" y1="48684" x2="42105" y2="48684"/>
                          <a14:foregroundMark x1="32237" y1="46711" x2="32237" y2="46711"/>
                          <a14:foregroundMark x1="28289" y1="46711" x2="28289" y2="46711"/>
                          <a14:foregroundMark x1="17434" y1="47697" x2="17434" y2="47697"/>
                          <a14:foregroundMark x1="82237" y1="49671" x2="82237" y2="49671"/>
                          <a14:foregroundMark x1="58553" y1="39145" x2="58553" y2="39145"/>
                          <a14:foregroundMark x1="54605" y1="39145" x2="54605" y2="39145"/>
                          <a14:foregroundMark x1="46382" y1="37829" x2="46382" y2="378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4" t="31758" r="10840" b="46561"/>
            <a:stretch/>
          </p:blipFill>
          <p:spPr bwMode="auto">
            <a:xfrm>
              <a:off x="3951759" y="1066799"/>
              <a:ext cx="2210937" cy="62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755677" y="1676400"/>
              <a:ext cx="267266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8415" cmpd="sng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rPr>
                <a:t>322 </a:t>
              </a:r>
              <a:r>
                <a:rPr lang="en-US" sz="2400" b="1" dirty="0" err="1" smtClean="0">
                  <a:ln w="18415" cmpd="sng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rPr>
                <a:t>NoC</a:t>
              </a:r>
              <a:r>
                <a:rPr lang="en-US" sz="2400" b="1" dirty="0" smtClean="0">
                  <a:ln w="18415" cmpd="sng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rPr>
                <a:t> Identified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29000" y="2362200"/>
              <a:ext cx="31242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8415" cmpd="sng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rPr>
                <a:t>159 </a:t>
              </a:r>
              <a:r>
                <a:rPr lang="en-US" sz="2400" b="1" dirty="0" err="1" smtClean="0">
                  <a:ln w="18415" cmpd="sng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rPr>
                <a:t>NoC</a:t>
              </a:r>
              <a:r>
                <a:rPr lang="en-US" sz="2400" b="1" dirty="0" smtClean="0">
                  <a:ln w="18415" cmpd="sng">
                    <a:noFill/>
                    <a:prstDash val="solid"/>
                  </a:ln>
                  <a:solidFill>
                    <a:srgbClr val="C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rPr>
                <a:t> Salary Filtered</a:t>
              </a:r>
            </a:p>
          </p:txBody>
        </p:sp>
        <p:pic>
          <p:nvPicPr>
            <p:cNvPr id="24" name="Picture 22" descr="Related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1" r="23726"/>
            <a:stretch/>
          </p:blipFill>
          <p:spPr bwMode="auto">
            <a:xfrm rot="5400000">
              <a:off x="4852274" y="1965023"/>
              <a:ext cx="328224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ounded Rectangular Callout 22"/>
          <p:cNvSpPr/>
          <p:nvPr/>
        </p:nvSpPr>
        <p:spPr>
          <a:xfrm>
            <a:off x="76200" y="5257800"/>
            <a:ext cx="2017353" cy="762000"/>
          </a:xfrm>
          <a:prstGeom prst="wedgeRoundRectCallout">
            <a:avLst>
              <a:gd name="adj1" fmla="val 45889"/>
              <a:gd name="adj2" fmla="val -63307"/>
              <a:gd name="adj3" fmla="val 16667"/>
            </a:avLst>
          </a:prstGeom>
          <a:solidFill>
            <a:srgbClr val="FFFFFF"/>
          </a:solidFill>
          <a:ln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 </a:t>
            </a:r>
            <a:r>
              <a:rPr lang="en-US" sz="2000" b="1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NoC</a:t>
            </a:r>
            <a:r>
              <a:rPr lang="en-US" sz="2000" b="1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000" b="1" dirty="0" smtClean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Approved</a:t>
            </a:r>
            <a:endParaRPr lang="en-US" sz="2000" b="1" dirty="0">
              <a:ln w="18415" cmpd="sng">
                <a:noFill/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20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</a:t>
            </a:r>
            <a:r>
              <a:rPr lang="en-US" sz="2000" b="1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Noc</a:t>
            </a:r>
            <a:r>
              <a:rPr lang="en-US" sz="20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Rejected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52" name="Rounded Rectangular Callout 51"/>
          <p:cNvSpPr/>
          <p:nvPr/>
        </p:nvSpPr>
        <p:spPr>
          <a:xfrm>
            <a:off x="3124200" y="6458423"/>
            <a:ext cx="5193303" cy="361407"/>
          </a:xfrm>
          <a:prstGeom prst="wedgeRoundRectCallout">
            <a:avLst>
              <a:gd name="adj1" fmla="val -15188"/>
              <a:gd name="adj2" fmla="val -74269"/>
              <a:gd name="adj3" fmla="val 16667"/>
            </a:avLst>
          </a:prstGeom>
          <a:solidFill>
            <a:srgbClr val="FFFFFF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√ </a:t>
            </a:r>
            <a:r>
              <a:rPr lang="en-US" sz="2000" b="1" dirty="0">
                <a:solidFill>
                  <a:schemeClr val="tx1"/>
                </a:solidFill>
              </a:rPr>
              <a:t>PSS checked for </a:t>
            </a:r>
            <a:r>
              <a:rPr lang="en-US" sz="2000" b="1" dirty="0" smtClean="0">
                <a:solidFill>
                  <a:schemeClr val="tx1"/>
                </a:solidFill>
              </a:rPr>
              <a:t>26 </a:t>
            </a:r>
            <a:r>
              <a:rPr lang="en-US" sz="2000" b="1" dirty="0" err="1" smtClean="0">
                <a:solidFill>
                  <a:schemeClr val="tx1"/>
                </a:solidFill>
              </a:rPr>
              <a:t>NoC</a:t>
            </a:r>
            <a:r>
              <a:rPr lang="en-US" sz="2000" b="1" dirty="0" smtClean="0">
                <a:solidFill>
                  <a:schemeClr val="tx1"/>
                </a:solidFill>
              </a:rPr>
              <a:t>  as at 5.11.2018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38" name="Picture 18" descr="Image result for 2 same directions arrow icon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-1981201" y="9906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447800" y="2481562"/>
            <a:ext cx="3341660" cy="3690638"/>
            <a:chOff x="1447800" y="2481562"/>
            <a:chExt cx="3341660" cy="3690638"/>
          </a:xfrm>
        </p:grpSpPr>
        <p:grpSp>
          <p:nvGrpSpPr>
            <p:cNvPr id="28" name="Group 27"/>
            <p:cNvGrpSpPr/>
            <p:nvPr/>
          </p:nvGrpSpPr>
          <p:grpSpPr>
            <a:xfrm>
              <a:off x="1447800" y="3200400"/>
              <a:ext cx="3341660" cy="2971800"/>
              <a:chOff x="1083500" y="3106606"/>
              <a:chExt cx="3341660" cy="29718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83500" y="3106606"/>
                <a:ext cx="3183700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29 </a:t>
                </a:r>
                <a:r>
                  <a:rPr lang="en-US" sz="2000" b="1" dirty="0" err="1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NoC</a:t>
                </a:r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</a:t>
                </a:r>
              </a:p>
              <a:p>
                <a:pPr algn="ctr"/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Replied ‘YA’ on SMS Blast</a:t>
                </a:r>
              </a:p>
            </p:txBody>
          </p:sp>
          <p:pic>
            <p:nvPicPr>
              <p:cNvPr id="4122" name="Picture 26" descr="Image result for 2 same directions arrow ic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30" r="26634"/>
              <a:stretch/>
            </p:blipFill>
            <p:spPr bwMode="auto">
              <a:xfrm rot="16200000" flipH="1">
                <a:off x="2459897" y="4308484"/>
                <a:ext cx="324478" cy="359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1142999" y="4021006"/>
                <a:ext cx="295827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11 </a:t>
                </a:r>
                <a:r>
                  <a:rPr lang="en-US" sz="2000" b="1" dirty="0" err="1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NoC</a:t>
                </a:r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 Follow-up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769300" y="4816522"/>
                <a:ext cx="2655860" cy="12618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3 </a:t>
                </a:r>
                <a:r>
                  <a:rPr lang="en-US" sz="1900" b="1" dirty="0" err="1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NoC</a:t>
                </a:r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Submitted</a:t>
                </a:r>
              </a:p>
              <a:p>
                <a:r>
                  <a:rPr lang="en-US" sz="1900" b="1" dirty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4</a:t>
                </a:r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Pending Response</a:t>
                </a:r>
              </a:p>
              <a:p>
                <a:r>
                  <a:rPr lang="en-US" sz="1900" b="1" dirty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4</a:t>
                </a:r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Not Interested</a:t>
                </a:r>
                <a:endParaRPr lang="en-US" sz="1900" b="1" dirty="0">
                  <a:ln w="18415" cmpd="sng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endParaRPr>
              </a:p>
              <a:p>
                <a:r>
                  <a:rPr lang="en-US" sz="1900" b="1" dirty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7</a:t>
                </a:r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Not Eligible</a:t>
                </a:r>
              </a:p>
            </p:txBody>
          </p:sp>
          <p:pic>
            <p:nvPicPr>
              <p:cNvPr id="41" name="Picture 26" descr="Image result for 2 same directions arrow icon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30" r="26634"/>
              <a:stretch/>
            </p:blipFill>
            <p:spPr bwMode="auto">
              <a:xfrm rot="16200000" flipH="1">
                <a:off x="2459898" y="3698884"/>
                <a:ext cx="324478" cy="359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1200676" y="4554406"/>
                <a:ext cx="295827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18 </a:t>
                </a:r>
                <a:r>
                  <a:rPr lang="en-US" sz="2000" b="1" dirty="0" err="1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NoC</a:t>
                </a:r>
                <a:r>
                  <a:rPr lang="en-US" sz="2000" b="1" dirty="0" smtClean="0">
                    <a:ln w="18415" cmpd="sng">
                      <a:noFill/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Contacted</a:t>
                </a:r>
              </a:p>
            </p:txBody>
          </p:sp>
        </p:grp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9" b="93478" l="0" r="89868">
                          <a14:foregroundMark x1="40529" y1="43116" x2="37885" y2="65217"/>
                          <a14:foregroundMark x1="55947" y1="19928" x2="40088" y2="59783"/>
                          <a14:foregroundMark x1="46696" y1="29348" x2="33921" y2="73188"/>
                          <a14:foregroundMark x1="23789" y1="71014" x2="40088" y2="82971"/>
                          <a14:foregroundMark x1="55947" y1="72464" x2="38767" y2="88043"/>
                          <a14:foregroundMark x1="17621" y1="65942" x2="55507" y2="68478"/>
                          <a14:backgroundMark x1="9251" y1="64130" x2="31718" y2="88043"/>
                          <a14:backgroundMark x1="30396" y1="89130" x2="35683" y2="92754"/>
                          <a14:backgroundMark x1="68282" y1="65217" x2="45374" y2="89493"/>
                          <a14:backgroundMark x1="50661" y1="48188" x2="65639" y2="59420"/>
                          <a14:backgroundMark x1="53304" y1="43116" x2="77533" y2="8333"/>
                          <a14:backgroundMark x1="67401" y1="21739" x2="54626" y2="38768"/>
                          <a14:backgroundMark x1="50661" y1="53261" x2="51542" y2="57971"/>
                          <a14:backgroundMark x1="7489" y1="60870" x2="25991" y2="59783"/>
                          <a14:backgroundMark x1="67401" y1="12319" x2="40088" y2="21739"/>
                          <a14:backgroundMark x1="42731" y1="20652" x2="26432" y2="39855"/>
                          <a14:backgroundMark x1="27313" y1="53623" x2="31278" y2="37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4742">
              <a:off x="2875083" y="2481562"/>
              <a:ext cx="648000" cy="78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810000" y="2452377"/>
            <a:ext cx="4800600" cy="3982921"/>
            <a:chOff x="3810000" y="2266939"/>
            <a:chExt cx="4800600" cy="3982921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09" b="93478" l="0" r="89868">
                          <a14:foregroundMark x1="40529" y1="43116" x2="37885" y2="65217"/>
                          <a14:foregroundMark x1="55947" y1="19928" x2="40088" y2="59783"/>
                          <a14:foregroundMark x1="46696" y1="29348" x2="33921" y2="73188"/>
                          <a14:foregroundMark x1="23789" y1="71014" x2="40088" y2="82971"/>
                          <a14:foregroundMark x1="55947" y1="72464" x2="38767" y2="88043"/>
                          <a14:foregroundMark x1="17621" y1="65942" x2="55507" y2="68478"/>
                          <a14:backgroundMark x1="9251" y1="64130" x2="31718" y2="88043"/>
                          <a14:backgroundMark x1="30396" y1="89130" x2="35683" y2="92754"/>
                          <a14:backgroundMark x1="68282" y1="65217" x2="45374" y2="89493"/>
                          <a14:backgroundMark x1="50661" y1="48188" x2="65639" y2="59420"/>
                          <a14:backgroundMark x1="53304" y1="43116" x2="77533" y2="8333"/>
                          <a14:backgroundMark x1="67401" y1="21739" x2="54626" y2="38768"/>
                          <a14:backgroundMark x1="50661" y1="53261" x2="51542" y2="57971"/>
                          <a14:backgroundMark x1="7489" y1="60870" x2="25991" y2="59783"/>
                          <a14:backgroundMark x1="67401" y1="12319" x2="40088" y2="21739"/>
                          <a14:backgroundMark x1="42731" y1="20652" x2="26432" y2="39855"/>
                          <a14:backgroundMark x1="27313" y1="53623" x2="31278" y2="37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95258" flipH="1">
              <a:off x="5863869" y="2266939"/>
              <a:ext cx="648000" cy="78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3810000" y="3062729"/>
              <a:ext cx="4800600" cy="3187131"/>
              <a:chOff x="3810000" y="3062729"/>
              <a:chExt cx="4800600" cy="318713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10000" y="3062729"/>
                <a:ext cx="4800600" cy="3187131"/>
                <a:chOff x="3886200" y="3162637"/>
                <a:chExt cx="4800600" cy="3187131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3886200" y="3162637"/>
                  <a:ext cx="4800600" cy="3187131"/>
                  <a:chOff x="3886200" y="3162637"/>
                  <a:chExt cx="4800600" cy="3187131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343400" y="3162637"/>
                    <a:ext cx="4191000" cy="3187131"/>
                    <a:chOff x="4606195" y="2986529"/>
                    <a:chExt cx="4191000" cy="3187131"/>
                  </a:xfrm>
                </p:grpSpPr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5217043" y="2986529"/>
                      <a:ext cx="295827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130 </a:t>
                      </a:r>
                      <a:r>
                        <a:rPr lang="en-US" sz="2000" b="1" dirty="0" err="1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NoC</a:t>
                      </a:r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No Reply on SMS Blast</a:t>
                      </a:r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4606195" y="5758162"/>
                      <a:ext cx="4191000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61 </a:t>
                      </a:r>
                      <a:r>
                        <a:rPr lang="en-US" sz="2000" b="1" dirty="0" err="1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NoC</a:t>
                      </a:r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 could not be contacted</a:t>
                      </a:r>
                    </a:p>
                  </p:txBody>
                </p:sp>
                <p:pic>
                  <p:nvPicPr>
                    <p:cNvPr id="43" name="Picture 26" descr="Image result for 2 same directions arrow icon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930" r="26634"/>
                    <a:stretch/>
                  </p:blipFill>
                  <p:spPr bwMode="auto">
                    <a:xfrm rot="16200000" flipH="1">
                      <a:off x="6452318" y="4120961"/>
                      <a:ext cx="324478" cy="35912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4" name="Picture 26" descr="Image result for 2 same directions arrow icon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930" r="26634"/>
                    <a:stretch/>
                  </p:blipFill>
                  <p:spPr bwMode="auto">
                    <a:xfrm rot="16200000" flipH="1">
                      <a:off x="6452318" y="3564078"/>
                      <a:ext cx="324478" cy="35912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5139595" y="3810000"/>
                      <a:ext cx="2958275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35 </a:t>
                      </a:r>
                      <a:r>
                        <a:rPr lang="en-US" sz="2000" b="1" dirty="0" err="1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NoC</a:t>
                      </a:r>
                      <a:r>
                        <a:rPr lang="en-US" sz="2000" b="1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</a:rPr>
                        <a:t> Follow-up</a:t>
                      </a:r>
                    </a:p>
                  </p:txBody>
                </p:sp>
              </p:grpSp>
              <p:sp>
                <p:nvSpPr>
                  <p:cNvPr id="34" name="Rectangle 33"/>
                  <p:cNvSpPr/>
                  <p:nvPr/>
                </p:nvSpPr>
                <p:spPr>
                  <a:xfrm>
                    <a:off x="3886200" y="4519508"/>
                    <a:ext cx="4800600" cy="40011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+mn-lt"/>
                      </a:rPr>
                      <a:t>34 </a:t>
                    </a:r>
                    <a:r>
                      <a:rPr lang="en-US" sz="2000" b="1" dirty="0" err="1" smtClean="0">
                        <a:ln w="18415" cmpd="sng">
                          <a:noFill/>
                          <a:prstDash val="solid"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+mn-lt"/>
                      </a:rPr>
                      <a:t>NoC</a:t>
                    </a:r>
                    <a:r>
                      <a:rPr lang="en-US" sz="2000" b="1" dirty="0" smtClean="0">
                        <a:ln w="18415" cmpd="sng">
                          <a:noFill/>
                          <a:prstDash val="solid"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+mn-lt"/>
                      </a:rPr>
                      <a:t> Contacted</a:t>
                    </a:r>
                  </a:p>
                </p:txBody>
              </p:sp>
            </p:grpSp>
            <p:pic>
              <p:nvPicPr>
                <p:cNvPr id="54" name="Picture 26" descr="Image result for 2 same directions arrow icon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930" r="26634"/>
                <a:stretch/>
              </p:blipFill>
              <p:spPr bwMode="auto">
                <a:xfrm rot="16200000" flipH="1">
                  <a:off x="6211399" y="5668669"/>
                  <a:ext cx="324478" cy="3591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2" name="Rectangle 41"/>
              <p:cNvSpPr/>
              <p:nvPr/>
            </p:nvSpPr>
            <p:spPr>
              <a:xfrm>
                <a:off x="5181600" y="4724400"/>
                <a:ext cx="2655860" cy="9694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14 </a:t>
                </a:r>
                <a:r>
                  <a:rPr lang="en-US" sz="1900" b="1" dirty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Pending Response</a:t>
                </a:r>
              </a:p>
              <a:p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13 Not Eligible</a:t>
                </a:r>
              </a:p>
              <a:p>
                <a:r>
                  <a:rPr lang="en-US" sz="1900" b="1" dirty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7</a:t>
                </a:r>
                <a:r>
                  <a:rPr lang="en-US" sz="1900" b="1" dirty="0" smtClean="0">
                    <a:ln w="18415" cmpd="sng">
                      <a:noFill/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 Not Interested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3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995BCF-199C-4BB8-879C-6E80C012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7" r="35606"/>
          <a:stretch/>
        </p:blipFill>
        <p:spPr>
          <a:xfrm>
            <a:off x="-1468601" y="764165"/>
            <a:ext cx="5612736" cy="6176963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-1869831" y="764165"/>
            <a:ext cx="6013966" cy="6254550"/>
            <a:chOff x="-1869831" y="764165"/>
            <a:chExt cx="6013966" cy="625455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852A2FF3-A846-4B3E-8589-2C70C2B84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50" t="19144" r="51061" b="14831"/>
            <a:stretch/>
          </p:blipFill>
          <p:spPr>
            <a:xfrm>
              <a:off x="-1869831" y="1322267"/>
              <a:ext cx="5400000" cy="56964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-1468601" y="764165"/>
              <a:ext cx="5612736" cy="6176963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6A303-F378-429C-8109-294FEA21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FY </a:t>
            </a:r>
            <a:r>
              <a:rPr lang="en-MY" dirty="0"/>
              <a:t>2019 – </a:t>
            </a:r>
            <a:r>
              <a:rPr lang="en-MY" dirty="0" smtClean="0"/>
              <a:t>New updates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7099E88-3E13-4203-82B3-88FCBD18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0977" y="5751898"/>
            <a:ext cx="2057400" cy="365125"/>
          </a:xfrm>
        </p:spPr>
        <p:txBody>
          <a:bodyPr/>
          <a:lstStyle/>
          <a:p>
            <a:fld id="{8C0105A5-61A6-4C0C-A306-C4565F917444}" type="slidenum">
              <a:rPr lang="en-MY" smtClean="0"/>
              <a:pPr/>
              <a:t>4</a:t>
            </a:fld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1498659"/>
            <a:ext cx="28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err="1" smtClean="0">
                <a:solidFill>
                  <a:srgbClr val="FF0000"/>
                </a:solidFill>
              </a:rPr>
              <a:t>Loanstreet</a:t>
            </a:r>
            <a:r>
              <a:rPr lang="en-MY" sz="2000" b="1" dirty="0" smtClean="0">
                <a:solidFill>
                  <a:srgbClr val="FF0000"/>
                </a:solidFill>
              </a:rPr>
              <a:t> Collaboration</a:t>
            </a:r>
            <a:endParaRPr lang="en-MY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2953592" y="3077810"/>
            <a:ext cx="288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RM10k voucher = MASS </a:t>
            </a:r>
            <a:r>
              <a:rPr lang="en-US" sz="1400" dirty="0"/>
              <a:t>≥ </a:t>
            </a:r>
            <a:r>
              <a:rPr lang="en-US" sz="1400" dirty="0" smtClean="0"/>
              <a:t>RM300k</a:t>
            </a:r>
            <a:endParaRPr lang="en-MY" sz="14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RM20k </a:t>
            </a:r>
            <a:r>
              <a:rPr lang="en-MY" sz="1400" dirty="0"/>
              <a:t>voucher = MASS </a:t>
            </a:r>
            <a:r>
              <a:rPr lang="en-US" sz="1400" dirty="0"/>
              <a:t>≥ </a:t>
            </a:r>
            <a:r>
              <a:rPr lang="en-US" sz="1400" dirty="0" smtClean="0"/>
              <a:t>RM500k</a:t>
            </a:r>
            <a:endParaRPr lang="en-MY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6900" y="764165"/>
            <a:ext cx="0" cy="5904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6067" y="1539959"/>
            <a:ext cx="324000" cy="323166"/>
            <a:chOff x="1337767" y="1260559"/>
            <a:chExt cx="324000" cy="323166"/>
          </a:xfrm>
        </p:grpSpPr>
        <p:sp>
          <p:nvSpPr>
            <p:cNvPr id="17" name="Oval 16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Oval 17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0169" y="1529437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1.11.2018</a:t>
            </a:r>
            <a:endParaRPr lang="en-MY" sz="1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8767" y="702478"/>
            <a:ext cx="324000" cy="323166"/>
            <a:chOff x="1337767" y="1260559"/>
            <a:chExt cx="324000" cy="323166"/>
          </a:xfrm>
        </p:grpSpPr>
        <p:sp>
          <p:nvSpPr>
            <p:cNvPr id="22" name="Oval 21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Oval 22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30169" y="694784"/>
            <a:ext cx="155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10.10.2018</a:t>
            </a:r>
            <a:endParaRPr lang="en-MY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664006"/>
            <a:ext cx="3695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Misrepresentation Penalty Letter</a:t>
            </a:r>
            <a:endParaRPr lang="en-MY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677691" y="394833"/>
            <a:ext cx="18363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Grade C+ and above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Fin </a:t>
            </a:r>
            <a:r>
              <a:rPr lang="en-US" sz="1400" dirty="0" err="1" smtClean="0"/>
              <a:t>amt</a:t>
            </a:r>
            <a:r>
              <a:rPr lang="en-US" sz="1400" dirty="0" smtClean="0"/>
              <a:t> &gt; RM10k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Age 20-45</a:t>
            </a:r>
            <a:endParaRPr lang="en-MY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4807237"/>
            <a:ext cx="473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2. Reopening to </a:t>
            </a:r>
            <a:r>
              <a:rPr lang="en-US" sz="2000" b="1" dirty="0" smtClean="0">
                <a:solidFill>
                  <a:srgbClr val="FF0000"/>
                </a:solidFill>
              </a:rPr>
              <a:t>KEMAS contract customers</a:t>
            </a:r>
            <a:endParaRPr lang="en-MY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4748198" y="4084687"/>
            <a:ext cx="3468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First-come, first-served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50 </a:t>
            </a:r>
            <a:r>
              <a:rPr lang="en-US" sz="1400" dirty="0" err="1" smtClean="0"/>
              <a:t>Okamizu</a:t>
            </a:r>
            <a:r>
              <a:rPr lang="en-US" sz="1400" dirty="0" smtClean="0"/>
              <a:t> water filters (fin </a:t>
            </a:r>
            <a:r>
              <a:rPr lang="en-US" sz="1400" dirty="0" err="1" smtClean="0"/>
              <a:t>amt</a:t>
            </a:r>
            <a:r>
              <a:rPr lang="en-US" sz="1400" dirty="0" smtClean="0"/>
              <a:t> ≥ RM28k)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300 </a:t>
            </a:r>
            <a:r>
              <a:rPr lang="en-US" sz="1400" dirty="0" err="1" smtClean="0"/>
              <a:t>Petronas</a:t>
            </a:r>
            <a:r>
              <a:rPr lang="en-US" sz="1400" dirty="0" smtClean="0"/>
              <a:t> gift card (fin </a:t>
            </a:r>
            <a:r>
              <a:rPr lang="en-US" sz="1400" dirty="0" err="1" smtClean="0"/>
              <a:t>amt</a:t>
            </a:r>
            <a:r>
              <a:rPr lang="en-US" sz="1400" dirty="0"/>
              <a:t> ≥ </a:t>
            </a:r>
            <a:r>
              <a:rPr lang="en-US" sz="1400" dirty="0" smtClean="0"/>
              <a:t>RM18k</a:t>
            </a:r>
            <a:r>
              <a:rPr lang="en-US" sz="1400" dirty="0"/>
              <a:t>)</a:t>
            </a:r>
            <a:endParaRPr lang="en-MY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5240982"/>
            <a:ext cx="3833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3.</a:t>
            </a:r>
            <a:r>
              <a:rPr lang="en-MY" sz="2000" b="1" dirty="0" smtClean="0">
                <a:solidFill>
                  <a:srgbClr val="FF0000"/>
                </a:solidFill>
              </a:rPr>
              <a:t> Letter of Offer </a:t>
            </a:r>
            <a:r>
              <a:rPr lang="en-MY" sz="2000" dirty="0" smtClean="0"/>
              <a:t>template for MRs</a:t>
            </a:r>
            <a:endParaRPr lang="en-MY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448767" y="5126682"/>
            <a:ext cx="324000" cy="323166"/>
            <a:chOff x="1337767" y="1260559"/>
            <a:chExt cx="324000" cy="323166"/>
          </a:xfrm>
        </p:grpSpPr>
        <p:sp>
          <p:nvSpPr>
            <p:cNvPr id="39" name="Oval 38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0" name="Oval 39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30169" y="5141326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1.02.2019</a:t>
            </a:r>
            <a:endParaRPr lang="en-MY" sz="1600" b="1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5941426"/>
            <a:ext cx="5146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5.</a:t>
            </a:r>
            <a:r>
              <a:rPr lang="en-MY" sz="2000" b="1" dirty="0" smtClean="0">
                <a:solidFill>
                  <a:srgbClr val="FF0000"/>
                </a:solidFill>
              </a:rPr>
              <a:t> Revised maximum eligible deduction for  </a:t>
            </a:r>
          </a:p>
          <a:p>
            <a:r>
              <a:rPr lang="en-MY" sz="2000" b="1" dirty="0">
                <a:solidFill>
                  <a:srgbClr val="FF0000"/>
                </a:solidFill>
              </a:rPr>
              <a:t> </a:t>
            </a:r>
            <a:r>
              <a:rPr lang="en-MY" sz="2000" b="1" dirty="0" smtClean="0">
                <a:solidFill>
                  <a:srgbClr val="FF0000"/>
                </a:solidFill>
              </a:rPr>
              <a:t>    Sarawak State sector </a:t>
            </a:r>
            <a:endParaRPr lang="en-MY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677455" y="5154026"/>
            <a:ext cx="2780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Min RM18k fin </a:t>
            </a:r>
            <a:r>
              <a:rPr lang="en-MY" sz="1400" dirty="0" err="1" smtClean="0"/>
              <a:t>amt</a:t>
            </a:r>
            <a:endParaRPr lang="en-MY" sz="14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Stand a chance to win a trip for 2 to Bandung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120 </a:t>
            </a:r>
            <a:r>
              <a:rPr lang="en-US" sz="1400" dirty="0" err="1" smtClean="0"/>
              <a:t>TnG</a:t>
            </a:r>
            <a:r>
              <a:rPr lang="en-US" sz="1400" dirty="0" smtClean="0"/>
              <a:t> cards as consolation</a:t>
            </a:r>
            <a:endParaRPr lang="en-MY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4034482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1.</a:t>
            </a:r>
            <a:r>
              <a:rPr lang="en-MY" sz="2000" b="1" dirty="0" smtClean="0">
                <a:solidFill>
                  <a:srgbClr val="FF0000"/>
                </a:solidFill>
              </a:rPr>
              <a:t> H2O Campaign</a:t>
            </a:r>
            <a:endParaRPr lang="en-MY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5566607"/>
            <a:ext cx="539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4. Revised signatory for </a:t>
            </a:r>
            <a:r>
              <a:rPr lang="en-US" sz="2000" b="1" dirty="0" smtClean="0">
                <a:solidFill>
                  <a:srgbClr val="FF0000"/>
                </a:solidFill>
              </a:rPr>
              <a:t>Sarawak education sector</a:t>
            </a:r>
            <a:endParaRPr lang="en-MY" sz="2000" b="1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143326" y="4326183"/>
            <a:ext cx="2113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RM200k MAST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RM25k Security Deposit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9 MRs</a:t>
            </a:r>
            <a:endParaRPr lang="en-MY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2759506"/>
            <a:ext cx="4638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2.</a:t>
            </a:r>
            <a:r>
              <a:rPr lang="en-MY" sz="2000" b="1" dirty="0" smtClean="0">
                <a:solidFill>
                  <a:srgbClr val="FF0000"/>
                </a:solidFill>
              </a:rPr>
              <a:t> Monthly Average Sales Surge Campaign</a:t>
            </a:r>
            <a:endParaRPr lang="en-MY" sz="20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436067" y="2582078"/>
            <a:ext cx="324000" cy="323166"/>
            <a:chOff x="1337767" y="1260559"/>
            <a:chExt cx="324000" cy="323166"/>
          </a:xfrm>
        </p:grpSpPr>
        <p:sp>
          <p:nvSpPr>
            <p:cNvPr id="56" name="Oval 5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1" name="Oval 60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17469" y="2574384"/>
            <a:ext cx="2143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1.11.2018 – 31.01.2019</a:t>
            </a:r>
            <a:endParaRPr lang="en-MY" sz="1600" b="1" dirty="0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1947078"/>
            <a:ext cx="2581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ysClr val="windowText" lastClr="000000"/>
                </a:solidFill>
              </a:rPr>
              <a:t>1.</a:t>
            </a:r>
            <a:r>
              <a:rPr lang="en-MY" sz="2000" b="1" dirty="0" smtClean="0">
                <a:solidFill>
                  <a:srgbClr val="FF0000"/>
                </a:solidFill>
              </a:rPr>
              <a:t> YIR WAH! Campaign</a:t>
            </a:r>
            <a:endParaRPr lang="en-MY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5398230" y="1908978"/>
            <a:ext cx="2780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Min RM18k fin </a:t>
            </a:r>
            <a:r>
              <a:rPr lang="en-MY" sz="1400" dirty="0" err="1" smtClean="0"/>
              <a:t>amt</a:t>
            </a:r>
            <a:endParaRPr lang="en-MY" sz="14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Stand a chance to win a trip for 2 to Bangkok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120 </a:t>
            </a:r>
            <a:r>
              <a:rPr lang="en-US" sz="1400" dirty="0" err="1" smtClean="0"/>
              <a:t>TnG</a:t>
            </a:r>
            <a:r>
              <a:rPr lang="en-US" sz="1400" dirty="0" smtClean="0"/>
              <a:t> cards as consolation</a:t>
            </a:r>
            <a:endParaRPr lang="en-MY" sz="14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827806" y="4367122"/>
            <a:ext cx="760399" cy="286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27806" y="5904829"/>
            <a:ext cx="760399" cy="286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840506" y="2157322"/>
            <a:ext cx="760399" cy="286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3206" y="3072729"/>
            <a:ext cx="760399" cy="286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6067" y="1121578"/>
            <a:ext cx="324000" cy="323166"/>
            <a:chOff x="1337767" y="1260559"/>
            <a:chExt cx="324000" cy="323166"/>
          </a:xfrm>
        </p:grpSpPr>
        <p:sp>
          <p:nvSpPr>
            <p:cNvPr id="70" name="Oval 69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1" name="Oval 70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817469" y="1113884"/>
            <a:ext cx="155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11.10.2018</a:t>
            </a:r>
            <a:endParaRPr lang="en-MY" sz="1600" b="1" dirty="0"/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87006" y="1083106"/>
            <a:ext cx="3495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Corporate Governance Training</a:t>
            </a:r>
            <a:endParaRPr lang="en-MY" sz="2000" dirty="0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899706" y="3606859"/>
            <a:ext cx="3766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smtClean="0">
                <a:solidFill>
                  <a:srgbClr val="FF0000"/>
                </a:solidFill>
              </a:rPr>
              <a:t>Islamic Financing and SST Briefing</a:t>
            </a:r>
            <a:endParaRPr lang="en-MY" sz="20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436067" y="3648159"/>
            <a:ext cx="324000" cy="323166"/>
            <a:chOff x="1337767" y="1260559"/>
            <a:chExt cx="324000" cy="323166"/>
          </a:xfrm>
        </p:grpSpPr>
        <p:sp>
          <p:nvSpPr>
            <p:cNvPr id="76" name="Oval 7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7" name="Oval 7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30169" y="3637637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28.01.2019</a:t>
            </a:r>
            <a:endParaRPr lang="en-MY" sz="1600" b="1" dirty="0"/>
          </a:p>
        </p:txBody>
      </p:sp>
    </p:spTree>
    <p:extLst>
      <p:ext uri="{BB962C8B-B14F-4D97-AF65-F5344CB8AC3E}">
        <p14:creationId xmlns:p14="http://schemas.microsoft.com/office/powerpoint/2010/main" val="9138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5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173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10.10.2018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453256" y="679395"/>
            <a:ext cx="576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Misrepresentation Penalty Letter (“MPL”)</a:t>
            </a:r>
            <a:endParaRPr lang="en-MY" sz="24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00670" y="1117029"/>
            <a:ext cx="7049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RM100 penalty </a:t>
            </a:r>
            <a:r>
              <a:rPr lang="en-US" sz="2000" dirty="0" smtClean="0"/>
              <a:t>is imposed for each cancelled application due to misrepresentation </a:t>
            </a:r>
            <a:r>
              <a:rPr lang="en-US" sz="2000" b="1" dirty="0" smtClean="0">
                <a:solidFill>
                  <a:srgbClr val="FF0000"/>
                </a:solidFill>
              </a:rPr>
              <a:t>effective 1.11.2018</a:t>
            </a:r>
          </a:p>
          <a:p>
            <a:pPr marL="179388" indent="-179388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Issuance of </a:t>
            </a:r>
            <a:r>
              <a:rPr lang="en-US" sz="2000" b="1" dirty="0" smtClean="0">
                <a:solidFill>
                  <a:srgbClr val="FF0000"/>
                </a:solidFill>
              </a:rPr>
              <a:t>first MPL on 15.12.2018</a:t>
            </a:r>
            <a:endParaRPr lang="en-MY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07279212"/>
              </p:ext>
            </p:extLst>
          </p:nvPr>
        </p:nvGraphicFramePr>
        <p:xfrm>
          <a:off x="448768" y="2679700"/>
          <a:ext cx="7501432" cy="351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82568" y="2431995"/>
            <a:ext cx="604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NoA</a:t>
            </a:r>
            <a:r>
              <a:rPr lang="en-US" sz="2400" b="1" dirty="0" smtClean="0"/>
              <a:t> cancelled due to misrepresentation</a:t>
            </a:r>
            <a:endParaRPr lang="en-MY" sz="2400" b="1" dirty="0"/>
          </a:p>
        </p:txBody>
      </p:sp>
      <p:sp>
        <p:nvSpPr>
          <p:cNvPr id="13" name="TextBox 1"/>
          <p:cNvSpPr txBox="1"/>
          <p:nvPr/>
        </p:nvSpPr>
        <p:spPr>
          <a:xfrm>
            <a:off x="292075" y="2767660"/>
            <a:ext cx="690493" cy="2520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/>
              <a:t>NoA</a:t>
            </a:r>
            <a:endParaRPr lang="en-MY" sz="1400" b="1" dirty="0"/>
          </a:p>
        </p:txBody>
      </p:sp>
      <p:sp>
        <p:nvSpPr>
          <p:cNvPr id="3" name="Rectangular Callout 2"/>
          <p:cNvSpPr/>
          <p:nvPr/>
        </p:nvSpPr>
        <p:spPr>
          <a:xfrm>
            <a:off x="5600700" y="2893660"/>
            <a:ext cx="2616200" cy="1119540"/>
          </a:xfrm>
          <a:prstGeom prst="wedgeRectCallout">
            <a:avLst>
              <a:gd name="adj1" fmla="val 1812"/>
              <a:gd name="adj2" fmla="val 120055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Significant reduction of cancelled applications due to misrepresentation</a:t>
            </a:r>
            <a:endParaRPr lang="en-MY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990133" y="6407666"/>
            <a:ext cx="14835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60067" y="6407666"/>
            <a:ext cx="14835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99090" y="6223000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= 17 </a:t>
            </a:r>
            <a:r>
              <a:rPr lang="en-US" dirty="0" err="1" smtClean="0"/>
              <a:t>NoA</a:t>
            </a:r>
            <a:endParaRPr lang="en-MY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495333" y="6407666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840067" y="6407666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96390" y="6223000"/>
            <a:ext cx="131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= 7 </a:t>
            </a:r>
            <a:r>
              <a:rPr lang="en-US" dirty="0" err="1" smtClean="0"/>
              <a:t>NoA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218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6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173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11.10.2018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453256" y="679395"/>
            <a:ext cx="576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Corporate Governance Training</a:t>
            </a:r>
            <a:endParaRPr lang="en-MY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1060"/>
            <a:ext cx="7956000" cy="44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-4351432" y="3949421"/>
            <a:ext cx="330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400" dirty="0" smtClean="0"/>
              <a:t>Attended by </a:t>
            </a:r>
            <a:r>
              <a:rPr lang="en-US" sz="2400" b="1" dirty="0" smtClean="0">
                <a:solidFill>
                  <a:srgbClr val="FF0000"/>
                </a:solidFill>
              </a:rPr>
              <a:t>17 MRs</a:t>
            </a:r>
            <a:endParaRPr lang="en-MY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-8428132" y="4896424"/>
            <a:ext cx="6993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400" dirty="0" smtClean="0"/>
              <a:t>2 MRs absent with apologies due to pre-planned arrangements</a:t>
            </a:r>
            <a:endParaRPr lang="en-MY" sz="2400" dirty="0"/>
          </a:p>
        </p:txBody>
      </p:sp>
      <p:sp>
        <p:nvSpPr>
          <p:cNvPr id="3" name="Flowchart: Data 2"/>
          <p:cNvSpPr/>
          <p:nvPr/>
        </p:nvSpPr>
        <p:spPr>
          <a:xfrm flipH="1">
            <a:off x="-816802" y="1228611"/>
            <a:ext cx="4975501" cy="415896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/>
          <p:cNvSpPr txBox="1"/>
          <p:nvPr/>
        </p:nvSpPr>
        <p:spPr>
          <a:xfrm>
            <a:off x="139700" y="1232588"/>
            <a:ext cx="3187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2060"/>
                </a:solidFill>
              </a:rPr>
              <a:t>Highlights of Companies Act 2016 (“CA2016”) &amp; Their Implications</a:t>
            </a:r>
            <a:endParaRPr lang="en-MY" sz="4400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84300" y="5387572"/>
            <a:ext cx="4787900" cy="1114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Pending Outline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14884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7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1.11.2018 – 31.01.2019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830169" y="1101020"/>
            <a:ext cx="65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Monthly Average Sales Surge (“MASS”) Campaign</a:t>
            </a:r>
            <a:endParaRPr lang="en-MY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616075"/>
            <a:ext cx="5688000" cy="176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48767" y="3320339"/>
            <a:ext cx="324000" cy="323166"/>
            <a:chOff x="1337767" y="1260559"/>
            <a:chExt cx="324000" cy="323166"/>
          </a:xfrm>
        </p:grpSpPr>
        <p:sp>
          <p:nvSpPr>
            <p:cNvPr id="20" name="Oval 19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Oval 20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30169" y="3251090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1.11.2018 – 31.01.2019</a:t>
            </a:r>
            <a:endParaRPr lang="en-MY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830169" y="3672715"/>
            <a:ext cx="65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YIR WAH! Campaign</a:t>
            </a:r>
            <a:endParaRPr lang="en-MY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/>
          <a:stretch/>
        </p:blipFill>
        <p:spPr bwMode="auto">
          <a:xfrm>
            <a:off x="448767" y="4089398"/>
            <a:ext cx="5400000" cy="273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6003628" y="4811126"/>
            <a:ext cx="21624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MY" sz="1400" dirty="0" smtClean="0"/>
              <a:t>Min RM18k fin </a:t>
            </a:r>
            <a:r>
              <a:rPr lang="en-MY" sz="1400" dirty="0" err="1" smtClean="0"/>
              <a:t>amt</a:t>
            </a:r>
            <a:endParaRPr lang="en-MY" sz="14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Stand a chance to win a trip for 2 to Bangkok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400" dirty="0" smtClean="0"/>
              <a:t>120 </a:t>
            </a:r>
            <a:r>
              <a:rPr lang="en-US" sz="1400" dirty="0" err="1" smtClean="0"/>
              <a:t>TnG</a:t>
            </a:r>
            <a:r>
              <a:rPr lang="en-US" sz="1400" dirty="0" smtClean="0"/>
              <a:t> cards as consolation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9885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8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9772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9079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dirty="0" smtClean="0"/>
              <a:t>.11.2018</a:t>
            </a:r>
            <a:endParaRPr lang="en-MY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227169" y="905454"/>
            <a:ext cx="65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err="1" smtClean="0">
                <a:solidFill>
                  <a:srgbClr val="FF0000"/>
                </a:solidFill>
              </a:rPr>
              <a:t>Loanstreet</a:t>
            </a:r>
            <a:r>
              <a:rPr lang="en-MY" sz="2400" b="1" dirty="0" smtClean="0">
                <a:solidFill>
                  <a:srgbClr val="FF0000"/>
                </a:solidFill>
              </a:rPr>
              <a:t> Collaboration</a:t>
            </a:r>
            <a:endParaRPr lang="en-MY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 bwMode="auto">
          <a:xfrm>
            <a:off x="798236" y="1369660"/>
            <a:ext cx="3240000" cy="182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40200" y="1590645"/>
            <a:ext cx="2143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WAH! Promo page</a:t>
            </a:r>
            <a:endParaRPr lang="en-MY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140200" y="1981200"/>
            <a:ext cx="331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views per month = 3,511</a:t>
            </a:r>
            <a:endParaRPr lang="en-MY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6" y="3109559"/>
            <a:ext cx="3060000" cy="167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40200" y="3413611"/>
            <a:ext cx="20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YYP product page</a:t>
            </a:r>
            <a:endParaRPr lang="en-MY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40200" y="3804166"/>
            <a:ext cx="331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views per month = 3,398</a:t>
            </a:r>
            <a:endParaRPr lang="en-MY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6" y="4958879"/>
            <a:ext cx="3060000" cy="157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140200" y="5170795"/>
            <a:ext cx="199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YIR product page</a:t>
            </a:r>
            <a:endParaRPr lang="en-MY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140200" y="5561350"/>
            <a:ext cx="331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views per month = 3,555</a:t>
            </a:r>
            <a:endParaRPr lang="en-MY" dirty="0"/>
          </a:p>
        </p:txBody>
      </p:sp>
      <p:sp>
        <p:nvSpPr>
          <p:cNvPr id="19" name="Rectangle 18"/>
          <p:cNvSpPr/>
          <p:nvPr/>
        </p:nvSpPr>
        <p:spPr>
          <a:xfrm>
            <a:off x="1495515" y="1608452"/>
            <a:ext cx="4787900" cy="1114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Include BP website stats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125366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FY 2019 – New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05A5-61A6-4C0C-A306-C4565F917444}" type="slidenum">
              <a:rPr lang="en-MY" smtClean="0"/>
              <a:pPr/>
              <a:t>9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48767" y="748644"/>
            <a:ext cx="324000" cy="323166"/>
            <a:chOff x="1337767" y="1260559"/>
            <a:chExt cx="324000" cy="323166"/>
          </a:xfrm>
        </p:grpSpPr>
        <p:sp>
          <p:nvSpPr>
            <p:cNvPr id="6" name="Oval 5"/>
            <p:cNvSpPr/>
            <p:nvPr/>
          </p:nvSpPr>
          <p:spPr>
            <a:xfrm>
              <a:off x="1337767" y="1260559"/>
              <a:ext cx="324000" cy="32316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Oval 6"/>
            <p:cNvSpPr/>
            <p:nvPr/>
          </p:nvSpPr>
          <p:spPr>
            <a:xfrm>
              <a:off x="1476908" y="139928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0169" y="679395"/>
            <a:ext cx="39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28.01.2019</a:t>
            </a:r>
            <a:endParaRPr lang="en-MY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474E13-BC23-44F4-B457-C1CF728A4A6D}"/>
              </a:ext>
            </a:extLst>
          </p:cNvPr>
          <p:cNvSpPr txBox="1"/>
          <p:nvPr/>
        </p:nvSpPr>
        <p:spPr>
          <a:xfrm>
            <a:off x="2453256" y="679395"/>
            <a:ext cx="576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 smtClean="0">
                <a:solidFill>
                  <a:srgbClr val="FF0000"/>
                </a:solidFill>
              </a:rPr>
              <a:t>Islamic Financing and SST Briefings</a:t>
            </a:r>
            <a:endParaRPr lang="en-MY" sz="2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7" y="1565698"/>
            <a:ext cx="4680000" cy="323628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78" y="3183841"/>
            <a:ext cx="4680000" cy="351291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0F436D7-37A4-4C44-8E33-CCFC54C82011}"/>
              </a:ext>
            </a:extLst>
          </p:cNvPr>
          <p:cNvSpPr txBox="1"/>
          <p:nvPr/>
        </p:nvSpPr>
        <p:spPr>
          <a:xfrm>
            <a:off x="9480247" y="1972097"/>
            <a:ext cx="330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400" dirty="0" smtClean="0"/>
              <a:t>Attended by </a:t>
            </a:r>
            <a:r>
              <a:rPr lang="en-US" sz="2400" b="1" dirty="0" smtClean="0">
                <a:solidFill>
                  <a:srgbClr val="FF0000"/>
                </a:solidFill>
              </a:rPr>
              <a:t>21 MRs</a:t>
            </a:r>
            <a:endParaRPr lang="en-MY" sz="2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3200" y="3584172"/>
            <a:ext cx="4787900" cy="1114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Pending Outline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4301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2071</Words>
  <Application>Microsoft Office PowerPoint</Application>
  <PresentationFormat>On-screen Show (4:3)</PresentationFormat>
  <Paragraphs>681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Custom Design</vt:lpstr>
      <vt:lpstr>PowerPoint Presentation</vt:lpstr>
      <vt:lpstr>Agenda</vt:lpstr>
      <vt:lpstr>FY 2019 – As updated previously</vt:lpstr>
      <vt:lpstr>FY 2019 – New updates</vt:lpstr>
      <vt:lpstr>FY 2019 – New updates</vt:lpstr>
      <vt:lpstr>FY 2019 – New updates</vt:lpstr>
      <vt:lpstr>FY 2019 – New updates</vt:lpstr>
      <vt:lpstr>FY 2019 – New updates</vt:lpstr>
      <vt:lpstr>FY 2019 – New updates</vt:lpstr>
      <vt:lpstr>FY 2019 – New updates</vt:lpstr>
      <vt:lpstr>FY 2019 – New updates</vt:lpstr>
      <vt:lpstr>FY 2019 – New updates</vt:lpstr>
      <vt:lpstr>Competitor Analysis – High Commission</vt:lpstr>
      <vt:lpstr>Competitor Analysis – Low Commission</vt:lpstr>
      <vt:lpstr>Payout – Profit Rate Matrix</vt:lpstr>
      <vt:lpstr>Commission – TAT Matrix</vt:lpstr>
      <vt:lpstr>Sales Performance YTD 2019</vt:lpstr>
      <vt:lpstr>MR Contribution Mix</vt:lpstr>
      <vt:lpstr>Top 8 MRs Monthly Average Sales</vt:lpstr>
      <vt:lpstr>Remaining MRs Monthly Average Sales</vt:lpstr>
      <vt:lpstr>MR Fraud Cases</vt:lpstr>
      <vt:lpstr>Sales Target FYE 2020</vt:lpstr>
      <vt:lpstr>New Products FYE 2020</vt:lpstr>
      <vt:lpstr>FYE 2020 Initiatives and Budget </vt:lpstr>
      <vt:lpstr>Channel Management FYE2020</vt:lpstr>
      <vt:lpstr>FYE 2020 Marketing and Branding</vt:lpstr>
      <vt:lpstr>FYE 2020 Marketing and Branding</vt:lpstr>
      <vt:lpstr>FYE 2020 Marketing and Branding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Sarvindaran Nair A/L Krishnan Kutty</cp:lastModifiedBy>
  <cp:revision>92</cp:revision>
  <cp:lastPrinted>2019-02-11T07:15:44Z</cp:lastPrinted>
  <dcterms:created xsi:type="dcterms:W3CDTF">2019-02-04T06:50:27Z</dcterms:created>
  <dcterms:modified xsi:type="dcterms:W3CDTF">2019-02-12T11:49:05Z</dcterms:modified>
</cp:coreProperties>
</file>